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docProps/app.xml" ContentType="application/vnd.openxmlformats-officedocument.extended-properties+xml"/>
  <Override PartName="/docProps/core.xml" ContentType="application/vnd.openxmlformats-package.core-properties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726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11"/>
    <p:restoredTop sz="94694"/>
  </p:normalViewPr>
  <p:slideViewPr>
    <p:cSldViewPr snapToGrid="0">
      <p:cViewPr varScale="1">
        <p:scale>
          <a:sx n="121" d="100"/>
          <a:sy n="121" d="100"/>
        </p:scale>
        <p:origin x="744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customXml" Target="../customXml/item3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customXml" Target="../customXml/item2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customXml" Target="../customXml/item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007533" y="0"/>
            <a:ext cx="7934348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8941881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611808" y="3428998"/>
            <a:ext cx="5518066" cy="2268559"/>
          </a:xfrm>
        </p:spPr>
        <p:txBody>
          <a:bodyPr anchor="t">
            <a:normAutofit/>
          </a:bodyPr>
          <a:lstStyle>
            <a:lvl1pPr algn="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772274" y="2268786"/>
            <a:ext cx="5357600" cy="1160213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 b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C5A860-F335-4252-AA00-24FB67ED2982}" type="datetime1">
              <a:rPr lang="en-US" smtClean="0"/>
              <a:t>4/22/24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 rIns="45720"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2191282" y="3262852"/>
            <a:ext cx="41563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24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24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5296123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ectangle 1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5" name="Rectangle 1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>
            <a:off x="2194236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4091" cy="1077229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6AB1048-0047-48CA-88BA-D69B470942CF}" type="datetime1">
              <a:rPr lang="en-US" smtClean="0"/>
              <a:t>4/22/24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668248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TextBox 8"/>
          <p:cNvSpPr txBox="1"/>
          <p:nvPr/>
        </p:nvSpPr>
        <p:spPr>
          <a:xfrm rot="5400000">
            <a:off x="10337141" y="416061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39380" y="805818"/>
            <a:ext cx="1326519" cy="5244126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608751" y="970410"/>
            <a:ext cx="6466903" cy="507953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D83879-648C-49A9-81A2-0EF5946532D0}" type="datetime1">
              <a:rPr lang="en-US" smtClean="0"/>
              <a:t>4/22/24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8111888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Rectangle 2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04BC802-30E3-4658-9CCA-F873646FEC67}" type="datetime1">
              <a:rPr lang="en-US" smtClean="0"/>
              <a:t>4/22/24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2194943" y="641225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442537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Rectangle 23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5" name="Rectangle 24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TextBox 10"/>
          <p:cNvSpPr txBox="1"/>
          <p:nvPr/>
        </p:nvSpPr>
        <p:spPr>
          <a:xfrm>
            <a:off x="2191843" y="296258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3147254"/>
            <a:ext cx="7956560" cy="1424746"/>
          </a:xfrm>
        </p:spPr>
        <p:txBody>
          <a:bodyPr anchor="t">
            <a:normAutofit/>
          </a:bodyPr>
          <a:lstStyle>
            <a:lvl1pPr algn="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968" y="2268786"/>
            <a:ext cx="7791931" cy="878468"/>
          </a:xfrm>
        </p:spPr>
        <p:txBody>
          <a:bodyPr tIns="0" anchor="b">
            <a:normAutofit/>
          </a:bodyPr>
          <a:lstStyle>
            <a:lvl1pPr marL="0" indent="0" algn="r">
              <a:buNone/>
              <a:defRPr sz="18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AB227A3-19CE-4153-81CE-64EB7AB094B3}" type="datetime1">
              <a:rPr lang="en-US" smtClean="0"/>
              <a:t>4/22/24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930470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25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7" name="Rectangle 26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7"/>
            <a:ext cx="7950984" cy="108170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605374" y="2052116"/>
            <a:ext cx="3891960" cy="399782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66636" y="2052114"/>
            <a:ext cx="3894222" cy="399782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9A100-10F6-477E-8847-29D479EF1C92}" type="datetime1">
              <a:rPr lang="en-US" smtClean="0"/>
              <a:t>4/22/24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2196172" y="641223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4226798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ectangle 19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1" name="Rectangle 20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2" name="TextBox 11"/>
          <p:cNvSpPr txBox="1"/>
          <p:nvPr/>
        </p:nvSpPr>
        <p:spPr>
          <a:xfrm>
            <a:off x="2193650" y="636424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09873" y="805818"/>
            <a:ext cx="7956560" cy="107834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609285" y="2052115"/>
            <a:ext cx="3896467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09285" y="2851331"/>
            <a:ext cx="3893623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66634" y="2052115"/>
            <a:ext cx="3899798" cy="713818"/>
          </a:xfrm>
        </p:spPr>
        <p:txBody>
          <a:bodyPr anchor="b">
            <a:noAutofit/>
          </a:bodyPr>
          <a:lstStyle>
            <a:lvl1pPr marL="0" indent="0" algn="l">
              <a:lnSpc>
                <a:spcPct val="100000"/>
              </a:lnSpc>
              <a:buNone/>
              <a:defRPr sz="2200" b="0" cap="none" baseline="0">
                <a:solidFill>
                  <a:schemeClr val="accent6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66635" y="2851331"/>
            <a:ext cx="3899798" cy="307143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DF128AB-198A-495F-8475-FDB360C9873F}" type="datetime1">
              <a:rPr lang="en-US" smtClean="0"/>
              <a:t>4/22/24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753092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4" name="Rectangle 13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1A235E-F8FD-479F-9FC7-18BE84110877}" type="datetime1">
              <a:rPr lang="en-US" smtClean="0"/>
              <a:t>4/22/24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extBox 7"/>
          <p:cNvSpPr txBox="1"/>
          <p:nvPr/>
        </p:nvSpPr>
        <p:spPr>
          <a:xfrm>
            <a:off x="2196172" y="641226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1377393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3" name="Rectangle 12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890F09B-68DA-462E-9DB4-4C9ADAB8CBCC}" type="datetime1">
              <a:rPr lang="en-US" smtClean="0"/>
              <a:t>4/22/24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2854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6" name="Rectangle 25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0" name="TextBox 9"/>
          <p:cNvSpPr txBox="1"/>
          <p:nvPr/>
        </p:nvSpPr>
        <p:spPr>
          <a:xfrm>
            <a:off x="1554154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0323" y="1282451"/>
            <a:ext cx="2664361" cy="1903241"/>
          </a:xfrm>
        </p:spPr>
        <p:txBody>
          <a:bodyPr anchor="b">
            <a:normAutofit/>
          </a:bodyPr>
          <a:lstStyle>
            <a:lvl1pPr algn="l"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20154" y="805818"/>
            <a:ext cx="5446278" cy="5244126"/>
          </a:xfrm>
        </p:spPr>
        <p:txBody>
          <a:bodyPr anchor="ctr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6154"/>
            <a:ext cx="2664361" cy="2386397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C4E36-FABE-47EB-AA7F-C19A93824617}" type="datetime1">
              <a:rPr lang="en-US" smtClean="0"/>
              <a:t>4/22/24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06835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/>
          <p:nvPr/>
        </p:nvSpPr>
        <p:spPr>
          <a:xfrm>
            <a:off x="1004479" y="0"/>
            <a:ext cx="10372316" cy="6858000"/>
          </a:xfrm>
          <a:prstGeom prst="rect">
            <a:avLst/>
          </a:prstGeom>
          <a:solidFill>
            <a:schemeClr val="bg2">
              <a:alpha val="92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0" name="Rectangle 19"/>
          <p:cNvSpPr/>
          <p:nvPr/>
        </p:nvSpPr>
        <p:spPr>
          <a:xfrm>
            <a:off x="11377328" y="0"/>
            <a:ext cx="27432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47062" y="3229"/>
            <a:ext cx="4629734" cy="6858000"/>
          </a:xfrm>
          <a:solidFill>
            <a:schemeClr val="tx1">
              <a:alpha val="10000"/>
            </a:schemeClr>
          </a:solidFill>
          <a:ln w="9525" cap="sq">
            <a:noFill/>
            <a:miter lim="800000"/>
          </a:ln>
          <a:effectLst/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0" name="TextBox 9"/>
          <p:cNvSpPr txBox="1"/>
          <p:nvPr/>
        </p:nvSpPr>
        <p:spPr>
          <a:xfrm>
            <a:off x="1554686" y="1127550"/>
            <a:ext cx="41563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1800" dirty="0">
                <a:solidFill>
                  <a:schemeClr val="accent6"/>
                </a:solidFill>
                <a:latin typeface="Wingdings 3" panose="05040102010807070707" pitchFamily="18" charset="2"/>
              </a:rPr>
              <a:t>z</a:t>
            </a:r>
            <a:endParaRPr lang="en-US" sz="1000" dirty="0">
              <a:solidFill>
                <a:schemeClr val="accent6"/>
              </a:solidFill>
              <a:latin typeface="MS Shell Dlg 2" panose="020B060403050404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71241" y="1282452"/>
            <a:ext cx="3970986" cy="1900473"/>
          </a:xfrm>
        </p:spPr>
        <p:txBody>
          <a:bodyPr anchor="b">
            <a:normAutofit/>
          </a:bodyPr>
          <a:lstStyle>
            <a:lvl1pPr algn="l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970322" y="3182928"/>
            <a:ext cx="3971874" cy="2386394"/>
          </a:xfrm>
        </p:spPr>
        <p:txBody>
          <a:bodyPr>
            <a:normAutofit/>
          </a:bodyPr>
          <a:lstStyle>
            <a:lvl1pPr marL="0" indent="0" algn="l">
              <a:buNone/>
              <a:defRPr sz="20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99CE6B-5DE6-4A2D-B72E-5E8969F9F56F}" type="datetime1">
              <a:rPr lang="en-US" smtClean="0"/>
              <a:t>4/22/24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646F3F-274D-499B-ABBE-824EB4ABDC3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31382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3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7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31794" y="2105202"/>
            <a:ext cx="9360205" cy="4752798"/>
          </a:xfrm>
          <a:prstGeom prst="rect">
            <a:avLst/>
          </a:prstGeom>
        </p:spPr>
      </p:pic>
      <p:pic>
        <p:nvPicPr>
          <p:cNvPr id="15" name="Picture 14"/>
          <p:cNvPicPr>
            <a:picLocks noChangeAspect="1"/>
          </p:cNvPicPr>
          <p:nvPr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867" cy="6858000"/>
          </a:xfrm>
          <a:prstGeom prst="rect">
            <a:avLst/>
          </a:prstGeom>
        </p:spPr>
      </p:pic>
      <p:sp>
        <p:nvSpPr>
          <p:cNvPr id="8" name="Rectangle 7"/>
          <p:cNvSpPr/>
          <p:nvPr/>
        </p:nvSpPr>
        <p:spPr>
          <a:xfrm>
            <a:off x="0" y="0"/>
            <a:ext cx="964174" cy="68580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611808" y="808056"/>
            <a:ext cx="7958331" cy="1077229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773599" y="2052116"/>
            <a:ext cx="7796540" cy="3997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-810065" y="5270604"/>
            <a:ext cx="2662729" cy="182880"/>
          </a:xfrm>
          <a:prstGeom prst="rect">
            <a:avLst/>
          </a:prstGeom>
        </p:spPr>
        <p:txBody>
          <a:bodyPr vert="horz" lIns="91440" tIns="18288" rIns="91440" bIns="45720" rtlCol="0" anchor="t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fld id="{F481A142-DA77-4A5F-AD1F-14E6C18F0F5F}" type="datetime1">
              <a:rPr lang="en-US" smtClean="0"/>
              <a:t>4/22/24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-2237130" y="3661144"/>
            <a:ext cx="5885352" cy="179176"/>
          </a:xfrm>
          <a:prstGeom prst="rect">
            <a:avLst/>
          </a:prstGeom>
        </p:spPr>
        <p:txBody>
          <a:bodyPr vert="horz" lIns="91440" tIns="45720" rIns="91440" bIns="18288" rtlCol="0" anchor="b"/>
          <a:lstStyle>
            <a:lvl1pPr algn="r">
              <a:defRPr sz="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58407" y="164592"/>
            <a:ext cx="636727" cy="322851"/>
          </a:xfrm>
          <a:prstGeom prst="rect">
            <a:avLst/>
          </a:prstGeom>
        </p:spPr>
        <p:txBody>
          <a:bodyPr vert="horz" lIns="91440" tIns="45720" rIns="45720" bIns="45720" rtlCol="0" anchor="ctr"/>
          <a:lstStyle>
            <a:lvl1pPr algn="r">
              <a:defRPr sz="18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646F3F-274D-499B-ABBE-824EB4ABDC3D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57" name="Rectangle 56"/>
          <p:cNvSpPr/>
          <p:nvPr/>
        </p:nvSpPr>
        <p:spPr>
          <a:xfrm>
            <a:off x="962042" y="0"/>
            <a:ext cx="45719" cy="685800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67983868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727" r:id="rId1"/>
    <p:sldLayoutId id="2147483728" r:id="rId2"/>
    <p:sldLayoutId id="2147483729" r:id="rId3"/>
    <p:sldLayoutId id="2147483730" r:id="rId4"/>
    <p:sldLayoutId id="2147483731" r:id="rId5"/>
    <p:sldLayoutId id="2147483732" r:id="rId6"/>
    <p:sldLayoutId id="2147483733" r:id="rId7"/>
    <p:sldLayoutId id="2147483734" r:id="rId8"/>
    <p:sldLayoutId id="2147483735" r:id="rId9"/>
    <p:sldLayoutId id="2147483736" r:id="rId10"/>
    <p:sldLayoutId id="2147483737" r:id="rId11"/>
  </p:sldLayoutIdLst>
  <p:hf sldNum="0" hdr="0" ftr="0" dt="0"/>
  <p:txStyles>
    <p:titleStyle>
      <a:lvl1pPr algn="r" defTabSz="914400" rtl="0" eaLnBrk="1" latinLnBrk="0" hangingPunct="1">
        <a:lnSpc>
          <a:spcPct val="90000"/>
        </a:lnSpc>
        <a:spcBef>
          <a:spcPct val="0"/>
        </a:spcBef>
        <a:buNone/>
        <a:defRPr sz="3400" b="0" i="0" kern="1200" cap="none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344488" indent="-344488" algn="l" defTabSz="914400" rtl="0" eaLnBrk="1" latinLnBrk="0" hangingPunct="1">
        <a:lnSpc>
          <a:spcPct val="120000"/>
        </a:lnSpc>
        <a:spcBef>
          <a:spcPts val="10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2000" kern="120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7953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800" kern="120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2588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600" kern="120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709738" indent="-33813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400" kern="120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173288" indent="-34448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642616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3108960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575304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4041648" indent="-338328" algn="l" defTabSz="914400" rtl="0" eaLnBrk="1" latinLnBrk="0" hangingPunct="1">
        <a:lnSpc>
          <a:spcPct val="120000"/>
        </a:lnSpc>
        <a:spcBef>
          <a:spcPts val="500"/>
        </a:spcBef>
        <a:spcAft>
          <a:spcPts val="600"/>
        </a:spcAft>
        <a:buClr>
          <a:schemeClr val="accent6"/>
        </a:buClr>
        <a:buSzPct val="90000"/>
        <a:buFont typeface="Wingdings" panose="05000000000000000000" pitchFamily="2" charset="2"/>
        <a:buChar char="§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3207114-A81B-5884-EDBE-077D78B888E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09600" y="868964"/>
            <a:ext cx="5598097" cy="2819626"/>
          </a:xfrm>
        </p:spPr>
        <p:txBody>
          <a:bodyPr>
            <a:normAutofit/>
          </a:bodyPr>
          <a:lstStyle/>
          <a:p>
            <a:r>
              <a:rPr lang="en-US" dirty="0"/>
              <a:t>IMAB Meeting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C35CA9C1-3C06-0D43-2B9B-F8861ADBCE6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609600" y="3902206"/>
            <a:ext cx="5598097" cy="2240529"/>
          </a:xfrm>
        </p:spPr>
        <p:txBody>
          <a:bodyPr>
            <a:normAutofit/>
          </a:bodyPr>
          <a:lstStyle/>
          <a:p>
            <a:r>
              <a:rPr lang="en-US" dirty="0"/>
              <a:t>April 2024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CDEFC76-CEE9-8FD2-AE32-8ADCA306CFA3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16763" r="24366" b="-1"/>
          <a:stretch/>
        </p:blipFill>
        <p:spPr>
          <a:xfrm>
            <a:off x="6480316" y="1"/>
            <a:ext cx="5726654" cy="6857999"/>
          </a:xfrm>
          <a:custGeom>
            <a:avLst/>
            <a:gdLst/>
            <a:ahLst/>
            <a:cxnLst/>
            <a:rect l="l" t="t" r="r" b="b"/>
            <a:pathLst>
              <a:path w="5726654" h="6857999">
                <a:moveTo>
                  <a:pt x="615191" y="3536634"/>
                </a:moveTo>
                <a:cubicBezTo>
                  <a:pt x="896629" y="3536634"/>
                  <a:pt x="1124779" y="3764784"/>
                  <a:pt x="1124779" y="4046222"/>
                </a:cubicBezTo>
                <a:cubicBezTo>
                  <a:pt x="1124779" y="4327660"/>
                  <a:pt x="896629" y="4555810"/>
                  <a:pt x="615191" y="4555810"/>
                </a:cubicBezTo>
                <a:cubicBezTo>
                  <a:pt x="333753" y="4555810"/>
                  <a:pt x="105603" y="4327660"/>
                  <a:pt x="105603" y="4046222"/>
                </a:cubicBezTo>
                <a:cubicBezTo>
                  <a:pt x="105603" y="3764784"/>
                  <a:pt x="333753" y="3536634"/>
                  <a:pt x="615191" y="3536634"/>
                </a:cubicBezTo>
                <a:close/>
                <a:moveTo>
                  <a:pt x="1497781" y="0"/>
                </a:moveTo>
                <a:lnTo>
                  <a:pt x="5726654" y="0"/>
                </a:lnTo>
                <a:lnTo>
                  <a:pt x="5726654" y="6857999"/>
                </a:lnTo>
                <a:lnTo>
                  <a:pt x="311758" y="6857999"/>
                </a:lnTo>
                <a:lnTo>
                  <a:pt x="314131" y="6707669"/>
                </a:lnTo>
                <a:cubicBezTo>
                  <a:pt x="335133" y="6366408"/>
                  <a:pt x="433652" y="6019041"/>
                  <a:pt x="599703" y="5670857"/>
                </a:cubicBezTo>
                <a:cubicBezTo>
                  <a:pt x="770258" y="5311555"/>
                  <a:pt x="1010814" y="4986831"/>
                  <a:pt x="1211434" y="4641254"/>
                </a:cubicBezTo>
                <a:cubicBezTo>
                  <a:pt x="1493037" y="4154455"/>
                  <a:pt x="1511836" y="3622743"/>
                  <a:pt x="1053042" y="3164268"/>
                </a:cubicBezTo>
                <a:cubicBezTo>
                  <a:pt x="881978" y="2993263"/>
                  <a:pt x="700423" y="2805522"/>
                  <a:pt x="607049" y="2589404"/>
                </a:cubicBezTo>
                <a:cubicBezTo>
                  <a:pt x="366280" y="2032157"/>
                  <a:pt x="541126" y="1508060"/>
                  <a:pt x="1054916" y="1068098"/>
                </a:cubicBezTo>
                <a:cubicBezTo>
                  <a:pt x="1261028" y="891534"/>
                  <a:pt x="1489689" y="709487"/>
                  <a:pt x="1502878" y="419994"/>
                </a:cubicBezTo>
                <a:cubicBezTo>
                  <a:pt x="1506390" y="341909"/>
                  <a:pt x="1507263" y="263519"/>
                  <a:pt x="1505905" y="184995"/>
                </a:cubicBezTo>
                <a:close/>
                <a:moveTo>
                  <a:pt x="14544" y="0"/>
                </a:moveTo>
                <a:lnTo>
                  <a:pt x="879353" y="0"/>
                </a:lnTo>
                <a:lnTo>
                  <a:pt x="892054" y="78051"/>
                </a:lnTo>
                <a:cubicBezTo>
                  <a:pt x="904493" y="285270"/>
                  <a:pt x="770272" y="479620"/>
                  <a:pt x="561941" y="535442"/>
                </a:cubicBezTo>
                <a:cubicBezTo>
                  <a:pt x="323847" y="599239"/>
                  <a:pt x="79117" y="457944"/>
                  <a:pt x="15320" y="219851"/>
                </a:cubicBezTo>
                <a:cubicBezTo>
                  <a:pt x="-630" y="160328"/>
                  <a:pt x="-3761" y="100390"/>
                  <a:pt x="4235" y="42968"/>
                </a:cubicBezTo>
                <a:close/>
              </a:path>
            </a:pathLst>
          </a:custGeom>
        </p:spPr>
      </p:pic>
    </p:spTree>
    <p:extLst>
      <p:ext uri="{BB962C8B-B14F-4D97-AF65-F5344CB8AC3E}">
        <p14:creationId xmlns:p14="http://schemas.microsoft.com/office/powerpoint/2010/main" val="12559892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2C9C3-CF38-6F5D-0F1C-AF3848B5F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6350"/>
            <a:ext cx="10593859" cy="819071"/>
          </a:xfrm>
        </p:spPr>
        <p:txBody>
          <a:bodyPr/>
          <a:lstStyle/>
          <a:p>
            <a:r>
              <a:rPr lang="en-US" dirty="0"/>
              <a:t>Purdue Mesonet – network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3341-CA03-D9B5-18E9-0477B4CCC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540" y="907015"/>
            <a:ext cx="10214919" cy="5849007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New stations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Dutch Family Farms (DFINC) – Posey County (goal to have installed by end of April)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Challenges at stations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Bad cable connection at PPAC (La Porte County) - meant solar radiation and inversion data was down for 4 days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New online tools, services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Converted to 5-minute data collection – available on Data Hub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Collected 3-sec data for eclipse – working on web page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Outreach activities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dirty="0"/>
              <a:t>Met with Luke Hill (IN-DOT) for SW counties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FY24 Budget revenue, expenses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dirty="0"/>
              <a:t>Revenue = $33,824.82; Expenses = $62,086.38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Plans for May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Meet with IN and KY Farm Bureau presidents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Facilitate region-wide mesonet discussion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Coordinate ‘Best Practices’ for value-added mesonet products</a:t>
            </a:r>
          </a:p>
        </p:txBody>
      </p:sp>
    </p:spTree>
    <p:extLst>
      <p:ext uri="{BB962C8B-B14F-4D97-AF65-F5344CB8AC3E}">
        <p14:creationId xmlns:p14="http://schemas.microsoft.com/office/powerpoint/2010/main" val="417577118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2C9C3-CF38-6F5D-0F1C-AF3848B5F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6350"/>
            <a:ext cx="10593859" cy="819071"/>
          </a:xfrm>
        </p:spPr>
        <p:txBody>
          <a:bodyPr/>
          <a:lstStyle/>
          <a:p>
            <a:r>
              <a:rPr lang="en-US" dirty="0"/>
              <a:t>IN Water Balance Network– network updates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3341-CA03-D9B5-18E9-0477B4CCC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88540" y="907015"/>
            <a:ext cx="10214919" cy="5849007"/>
          </a:xfrm>
        </p:spPr>
        <p:txBody>
          <a:bodyPr>
            <a:normAutofit fontScale="77500" lnSpcReduction="20000"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New stations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Crane NSF – Still working out logistics of working with the base and funding considerations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Challenges at stations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Tested out (250milsec scan) for 3- sec average gust data collection and crashed stations, had to re-evaluate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New online tools, services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Converted to 5-minute data collection – available internally for now soon to synoptic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Collected 30-sec data for eclipse – available on web page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Outreach activities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dirty="0"/>
              <a:t>Eclipse citizen science</a:t>
            </a:r>
            <a:r>
              <a:rPr lang="en-US"/>
              <a:t>, articles, </a:t>
            </a:r>
            <a:r>
              <a:rPr lang="en-US" dirty="0"/>
              <a:t>and station display; new camera installed and captured eclipse and live streamed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Budget revenue, expenses (FY July - June); 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dirty="0"/>
              <a:t>Creating annual budget considerations; 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dirty="0"/>
              <a:t>Creating station lifecycle costs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Plans for May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Station scouting for Marshall county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Creating a station siting suitability layer for use in comparing to aquifer monitoring needs</a:t>
            </a:r>
          </a:p>
        </p:txBody>
      </p:sp>
    </p:spTree>
    <p:extLst>
      <p:ext uri="{BB962C8B-B14F-4D97-AF65-F5344CB8AC3E}">
        <p14:creationId xmlns:p14="http://schemas.microsoft.com/office/powerpoint/2010/main" val="5536207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2C9C3-CF38-6F5D-0F1C-AF3848B5F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6350"/>
            <a:ext cx="10672119" cy="819071"/>
          </a:xfrm>
        </p:spPr>
        <p:txBody>
          <a:bodyPr/>
          <a:lstStyle/>
          <a:p>
            <a:r>
              <a:rPr lang="en-US" dirty="0"/>
              <a:t>IMAB – Where did we leave off?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3341-CA03-D9B5-18E9-0477B4CCC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254" y="1008993"/>
            <a:ext cx="10268465" cy="584900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Identified Wows, </a:t>
            </a:r>
            <a:r>
              <a:rPr lang="en-US" dirty="0" err="1"/>
              <a:t>Nows</a:t>
            </a:r>
            <a:r>
              <a:rPr lang="en-US" dirty="0"/>
              <a:t>, and </a:t>
            </a:r>
            <a:r>
              <a:rPr lang="en-US" dirty="0" err="1"/>
              <a:t>Hows</a:t>
            </a: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Determined Indiana Mesonet Mission &amp; Vision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b="1" i="1" dirty="0"/>
              <a:t>Mission: </a:t>
            </a:r>
            <a:r>
              <a:rPr lang="en-US" i="1" dirty="0"/>
              <a:t>Collect and deliver reliable, high-quality, local weather, water, and soil information across Indiana to be used for the public good.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b="1" i="1" dirty="0"/>
              <a:t>Vision: </a:t>
            </a:r>
            <a:r>
              <a:rPr lang="en-US" i="1" dirty="0"/>
              <a:t>An accessible weather, water, and soil observational network across Indiana serving all communities, to enhance public safety, improve economic and resource management, and meet evolving needs.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endParaRPr lang="en-US" i="1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Determined IMAB Purpose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b="1" i="1" dirty="0"/>
              <a:t>Purpose: </a:t>
            </a:r>
            <a:r>
              <a:rPr lang="en-US" i="1" dirty="0"/>
              <a:t>Advise, promote, and facilitate the expansion of a reliable, high-quality network of weather, water, and soil observational locations across all Indiana counties.</a:t>
            </a:r>
          </a:p>
        </p:txBody>
      </p:sp>
    </p:spTree>
    <p:extLst>
      <p:ext uri="{BB962C8B-B14F-4D97-AF65-F5344CB8AC3E}">
        <p14:creationId xmlns:p14="http://schemas.microsoft.com/office/powerpoint/2010/main" val="39962973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2C9C3-CF38-6F5D-0F1C-AF3848B5F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6350"/>
            <a:ext cx="10672119" cy="819071"/>
          </a:xfrm>
        </p:spPr>
        <p:txBody>
          <a:bodyPr/>
          <a:lstStyle/>
          <a:p>
            <a:r>
              <a:rPr lang="en-US" dirty="0"/>
              <a:t>IMAB – Where do we want to be?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3341-CA03-D9B5-18E9-0477B4CCC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254" y="1008993"/>
            <a:ext cx="10268465" cy="584900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Stakeholder team of advisors</a:t>
            </a:r>
          </a:p>
          <a:p>
            <a:pPr marL="793750" lvl="1" indent="-342900">
              <a:buFont typeface="Arial" panose="020B0604020202020204" pitchFamily="34" charset="0"/>
              <a:buChar char="•"/>
            </a:pPr>
            <a:r>
              <a:rPr lang="en-US" dirty="0"/>
              <a:t>How will the IM deliver the most value?</a:t>
            </a:r>
          </a:p>
          <a:p>
            <a:pPr marL="7937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Key influencers for funding and advocacy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Who as the experience to ‘get the ear’ of those with funding?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i="1" dirty="0"/>
              <a:t>What is needed to help sell the concept of the IM?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9946654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2C9C3-CF38-6F5D-0F1C-AF3848B5F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6350"/>
            <a:ext cx="10672119" cy="819071"/>
          </a:xfrm>
        </p:spPr>
        <p:txBody>
          <a:bodyPr/>
          <a:lstStyle/>
          <a:p>
            <a:r>
              <a:rPr lang="en-US" dirty="0"/>
              <a:t>IMAB – How can we get there?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3341-CA03-D9B5-18E9-0477B4CCC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254" y="1008993"/>
            <a:ext cx="10268465" cy="5849007"/>
          </a:xfrm>
        </p:spPr>
        <p:txBody>
          <a:bodyPr>
            <a:normAutofit/>
          </a:bodyPr>
          <a:lstStyle/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Prioritizing value-added needs – Value-added products &amp; resources subgroup</a:t>
            </a:r>
          </a:p>
          <a:p>
            <a:pPr marL="793750" lvl="1" indent="-342900">
              <a:buFont typeface="Arial" panose="020B0604020202020204" pitchFamily="34" charset="0"/>
              <a:buChar char="•"/>
            </a:pPr>
            <a:r>
              <a:rPr lang="en-US" i="1" dirty="0"/>
              <a:t>Goal: Identify products, resources most effective at promoting IM value</a:t>
            </a:r>
          </a:p>
          <a:p>
            <a:pPr marL="793750" lvl="1" indent="-342900">
              <a:buFont typeface="Arial" panose="020B0604020202020204" pitchFamily="34" charset="0"/>
              <a:buChar char="•"/>
            </a:pPr>
            <a:r>
              <a:rPr lang="en-US" i="1" dirty="0"/>
              <a:t>Tool? Web page enhancement? Informational material?</a:t>
            </a:r>
          </a:p>
          <a:p>
            <a:pPr marL="793750" lvl="1" indent="-342900">
              <a:buFont typeface="Arial" panose="020B0604020202020204" pitchFamily="34" charset="0"/>
              <a:buChar char="•"/>
            </a:pPr>
            <a:endParaRPr lang="en-US" dirty="0"/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en-US" dirty="0"/>
              <a:t>Identifying actions towards funding support – Marketing &amp; Promotion </a:t>
            </a:r>
            <a:r>
              <a:rPr lang="en-US" dirty="0" err="1"/>
              <a:t>subgoup</a:t>
            </a:r>
            <a:endParaRPr lang="en-US" dirty="0"/>
          </a:p>
          <a:p>
            <a:pPr marL="1035050" lvl="2" indent="-342900">
              <a:buFont typeface="Arial" panose="020B0604020202020204" pitchFamily="34" charset="0"/>
              <a:buChar char="•"/>
            </a:pPr>
            <a:r>
              <a:rPr lang="en-US" sz="1800" i="1" dirty="0"/>
              <a:t>Goal: Identify planned activities to:</a:t>
            </a:r>
          </a:p>
          <a:p>
            <a:pPr marL="1035050" lvl="2" indent="-342900">
              <a:buFont typeface="Arial" panose="020B0604020202020204" pitchFamily="34" charset="0"/>
              <a:buChar char="•"/>
            </a:pPr>
            <a:r>
              <a:rPr lang="en-US" sz="1800" i="1" dirty="0"/>
              <a:t>Spread word about IM (i.e., what it is)</a:t>
            </a:r>
          </a:p>
          <a:p>
            <a:pPr marL="1035050" lvl="2" indent="-342900">
              <a:buFont typeface="Arial" panose="020B0604020202020204" pitchFamily="34" charset="0"/>
              <a:buChar char="•"/>
            </a:pPr>
            <a:r>
              <a:rPr lang="en-US" sz="1800" i="1" dirty="0"/>
              <a:t>Promote value of IM to potential funding leaders (i.e., why does Indiana and programs need to invest in this?)</a:t>
            </a:r>
          </a:p>
          <a:p>
            <a:pPr marL="1035050" lvl="2" indent="-342900">
              <a:buFont typeface="Arial" panose="020B0604020202020204" pitchFamily="34" charset="0"/>
              <a:buChar char="•"/>
            </a:pPr>
            <a:r>
              <a:rPr lang="en-US" sz="1800" i="1" dirty="0"/>
              <a:t>Identify key leaders who have financial influence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16810430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2C9C3-CF38-6F5D-0F1C-AF3848B5F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6350"/>
            <a:ext cx="10672119" cy="819071"/>
          </a:xfrm>
        </p:spPr>
        <p:txBody>
          <a:bodyPr/>
          <a:lstStyle/>
          <a:p>
            <a:r>
              <a:rPr lang="en-US" dirty="0"/>
              <a:t>IMAB – How can we get there?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4E3341-CA03-D9B5-18E9-0477B4CCCB3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13254" y="1008993"/>
            <a:ext cx="10268465" cy="5849007"/>
          </a:xfrm>
        </p:spPr>
        <p:txBody>
          <a:bodyPr>
            <a:normAutofit/>
          </a:bodyPr>
          <a:lstStyle/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S.M.A.R.T. Goals (Specific, Measurable, Actionable, Reasonable, Time)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Who is the key audience for each group?  Diversified?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How with the activity/product be accomplished?</a:t>
            </a:r>
          </a:p>
          <a:p>
            <a:pPr marL="571500" lvl="1" indent="-342900">
              <a:buFont typeface="Arial" panose="020B0604020202020204" pitchFamily="34" charset="0"/>
              <a:buChar char="•"/>
            </a:pPr>
            <a:endParaRPr lang="en-US" sz="2000" dirty="0"/>
          </a:p>
          <a:p>
            <a:pPr marL="571500" lvl="1" indent="-342900">
              <a:buFont typeface="Arial" panose="020B0604020202020204" pitchFamily="34" charset="0"/>
              <a:buChar char="•"/>
            </a:pPr>
            <a:r>
              <a:rPr lang="en-US" sz="2000" dirty="0"/>
              <a:t>Who will lead the activity?</a:t>
            </a:r>
          </a:p>
        </p:txBody>
      </p:sp>
    </p:spTree>
    <p:extLst>
      <p:ext uri="{BB962C8B-B14F-4D97-AF65-F5344CB8AC3E}">
        <p14:creationId xmlns:p14="http://schemas.microsoft.com/office/powerpoint/2010/main" val="20944382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12C9C3-CF38-6F5D-0F1C-AF3848B5F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116350"/>
            <a:ext cx="10672119" cy="819071"/>
          </a:xfrm>
        </p:spPr>
        <p:txBody>
          <a:bodyPr/>
          <a:lstStyle/>
          <a:p>
            <a:r>
              <a:rPr lang="en-US" dirty="0"/>
              <a:t>IMAB – Subgroups</a:t>
            </a:r>
          </a:p>
        </p:txBody>
      </p:sp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2D4D68B-3CFE-F5DC-4E90-8BCA277F511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04870401"/>
              </p:ext>
            </p:extLst>
          </p:nvPr>
        </p:nvGraphicFramePr>
        <p:xfrm>
          <a:off x="2032000" y="1034977"/>
          <a:ext cx="8128000" cy="3749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064000">
                  <a:extLst>
                    <a:ext uri="{9D8B030D-6E8A-4147-A177-3AD203B41FA5}">
                      <a16:colId xmlns:a16="http://schemas.microsoft.com/office/drawing/2014/main" val="213350879"/>
                    </a:ext>
                  </a:extLst>
                </a:gridCol>
                <a:gridCol w="4064000">
                  <a:extLst>
                    <a:ext uri="{9D8B030D-6E8A-4147-A177-3AD203B41FA5}">
                      <a16:colId xmlns:a16="http://schemas.microsoft.com/office/drawing/2014/main" val="662443433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Value-Added Products &amp; Resources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Beth Carpenter</a:t>
                      </a:r>
                    </a:p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Robin </a:t>
                      </a:r>
                      <a:r>
                        <a:rPr lang="en-US" b="1" dirty="0" err="1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Tanamachi</a:t>
                      </a:r>
                      <a:endParaRPr lang="en-US" b="1" dirty="0">
                        <a:solidFill>
                          <a:schemeClr val="tx1">
                            <a:lumMod val="95000"/>
                          </a:schemeClr>
                        </a:solidFill>
                      </a:endParaRPr>
                    </a:p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Ben Esterline</a:t>
                      </a:r>
                    </a:p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Don Cummings</a:t>
                      </a:r>
                    </a:p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Garth Lindner</a:t>
                      </a:r>
                    </a:p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Noah Freeman</a:t>
                      </a:r>
                    </a:p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Austin Pearson</a:t>
                      </a:r>
                    </a:p>
                    <a:p>
                      <a:endParaRPr lang="en-US" b="1" dirty="0">
                        <a:solidFill>
                          <a:schemeClr val="tx1">
                            <a:lumMod val="95000"/>
                          </a:schemeClr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210873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Marketing, Promotion, &amp; Funding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Sam Lashley</a:t>
                      </a:r>
                    </a:p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Quinton Hayes</a:t>
                      </a:r>
                    </a:p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Ted Funk</a:t>
                      </a:r>
                    </a:p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Tony Bailey</a:t>
                      </a:r>
                    </a:p>
                    <a:p>
                      <a:r>
                        <a:rPr lang="en-US" b="1" dirty="0">
                          <a:solidFill>
                            <a:schemeClr val="tx1">
                              <a:lumMod val="95000"/>
                            </a:schemeClr>
                          </a:solidFill>
                        </a:rPr>
                        <a:t>Ginger Davis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525943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02613711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adison">
  <a:themeElements>
    <a:clrScheme name="Madison">
      <a:dk1>
        <a:sysClr val="windowText" lastClr="000000"/>
      </a:dk1>
      <a:lt1>
        <a:sysClr val="window" lastClr="FFFFFF"/>
      </a:lt1>
      <a:dk2>
        <a:srgbClr val="1F2D29"/>
      </a:dk2>
      <a:lt2>
        <a:srgbClr val="C5FAEB"/>
      </a:lt2>
      <a:accent1>
        <a:srgbClr val="A1D68B"/>
      </a:accent1>
      <a:accent2>
        <a:srgbClr val="5EC795"/>
      </a:accent2>
      <a:accent3>
        <a:srgbClr val="4DADCF"/>
      </a:accent3>
      <a:accent4>
        <a:srgbClr val="CDB756"/>
      </a:accent4>
      <a:accent5>
        <a:srgbClr val="E29C36"/>
      </a:accent5>
      <a:accent6>
        <a:srgbClr val="8EC0C1"/>
      </a:accent6>
      <a:hlink>
        <a:srgbClr val="6D9D9B"/>
      </a:hlink>
      <a:folHlink>
        <a:srgbClr val="6D8583"/>
      </a:folHlink>
    </a:clrScheme>
    <a:fontScheme name="Madison">
      <a:maj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Madison">
      <a:fillStyleLst>
        <a:solidFill>
          <a:schemeClr val="phClr"/>
        </a:solidFill>
        <a:gradFill rotWithShape="1">
          <a:gsLst>
            <a:gs pos="0">
              <a:schemeClr val="phClr">
                <a:tint val="48000"/>
                <a:alpha val="88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4000"/>
                <a:satMod val="130000"/>
                <a:lumMod val="92000"/>
              </a:schemeClr>
            </a:gs>
            <a:gs pos="100000">
              <a:schemeClr val="phClr">
                <a:shade val="76000"/>
                <a:satMod val="130000"/>
                <a:lumMod val="88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blipFill rotWithShape="1">
          <a:blip xmlns:r="http://schemas.openxmlformats.org/officeDocument/2006/relationships" r:embed="rId1"/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Madison" id="{025CB5FB-2DD3-45EE-B6F0-CC461540EB19}" vid="{6AC10936-2DFC-4054-9ADF-B5E2C5F86190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470FC579E7E034A88EDF2351891FE79" ma:contentTypeVersion="13" ma:contentTypeDescription="Create a new document." ma:contentTypeScope="" ma:versionID="77de0d21d413b19bd12fe81a50fe54d6">
  <xsd:schema xmlns:xsd="http://www.w3.org/2001/XMLSchema" xmlns:xs="http://www.w3.org/2001/XMLSchema" xmlns:p="http://schemas.microsoft.com/office/2006/metadata/properties" xmlns:ns2="e5259149-5188-4e35-8e56-ebbe00f1f168" xmlns:ns3="8ef71230-7e68-47c5-b47f-09b615016d69" targetNamespace="http://schemas.microsoft.com/office/2006/metadata/properties" ma:root="true" ma:fieldsID="3dd996c2d7eee0f924a3fe1c04698d0e" ns2:_="" ns3:_="">
    <xsd:import namespace="e5259149-5188-4e35-8e56-ebbe00f1f168"/>
    <xsd:import namespace="8ef71230-7e68-47c5-b47f-09b615016d69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bjectDetectorVersions" minOccurs="0"/>
                <xsd:element ref="ns2:MediaServiceSearchProperties" minOccurs="0"/>
                <xsd:element ref="ns3:SharedWithUsers" minOccurs="0"/>
                <xsd:element ref="ns3:SharedWithDetails" minOccurs="0"/>
                <xsd:element ref="ns2:lcf76f155ced4ddcb4097134ff3c332f" minOccurs="0"/>
                <xsd:element ref="ns3:TaxCatchAll" minOccurs="0"/>
                <xsd:element ref="ns2:MediaServiceDateTaken" minOccurs="0"/>
                <xsd:element ref="ns2:MediaServiceOCR" minOccurs="0"/>
                <xsd:element ref="ns2:MediaServiceGenerationTime" minOccurs="0"/>
                <xsd:element ref="ns2:MediaServiceEventHashCod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e5259149-5188-4e35-8e56-ebbe00f1f16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10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1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lcf76f155ced4ddcb4097134ff3c332f" ma:index="15" nillable="true" ma:taxonomy="true" ma:internalName="lcf76f155ced4ddcb4097134ff3c332f" ma:taxonomyFieldName="MediaServiceImageTags" ma:displayName="Image Tags" ma:readOnly="false" ma:fieldId="{5cf76f15-5ced-4ddc-b409-7134ff3c332f}" ma:taxonomyMulti="true" ma:sspId="8e9e90a8-b24c-4be7-8760-a88b2cd47eb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17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OCR" ma:index="18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9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0" nillable="true" ma:displayName="MediaServiceEventHashCode" ma:hidden="true" ma:internalName="MediaServiceEventHashCod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ef71230-7e68-47c5-b47f-09b615016d69" elementFormDefault="qualified">
    <xsd:import namespace="http://schemas.microsoft.com/office/2006/documentManagement/types"/>
    <xsd:import namespace="http://schemas.microsoft.com/office/infopath/2007/PartnerControls"/>
    <xsd:element name="SharedWithUsers" ma:index="12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3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16" nillable="true" ma:displayName="Taxonomy Catch All Column" ma:hidden="true" ma:list="{6bb44fab-1608-4667-8c4f-750078b47a1f}" ma:internalName="TaxCatchAll" ma:showField="CatchAllData" ma:web="8ef71230-7e68-47c5-b47f-09b615016d69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8ef71230-7e68-47c5-b47f-09b615016d69" xsi:nil="true"/>
    <lcf76f155ced4ddcb4097134ff3c332f xmlns="e5259149-5188-4e35-8e56-ebbe00f1f168">
      <Terms xmlns="http://schemas.microsoft.com/office/infopath/2007/PartnerControls"/>
    </lcf76f155ced4ddcb4097134ff3c332f>
  </documentManagement>
</p:properties>
</file>

<file path=customXml/itemProps1.xml><?xml version="1.0" encoding="utf-8"?>
<ds:datastoreItem xmlns:ds="http://schemas.openxmlformats.org/officeDocument/2006/customXml" ds:itemID="{55861DEB-D5BC-42E0-BF28-AE1D7DBFABD7}"/>
</file>

<file path=customXml/itemProps2.xml><?xml version="1.0" encoding="utf-8"?>
<ds:datastoreItem xmlns:ds="http://schemas.openxmlformats.org/officeDocument/2006/customXml" ds:itemID="{54281D0C-2B3E-4459-B444-32B6BB3E23B2}"/>
</file>

<file path=customXml/itemProps3.xml><?xml version="1.0" encoding="utf-8"?>
<ds:datastoreItem xmlns:ds="http://schemas.openxmlformats.org/officeDocument/2006/customXml" ds:itemID="{BA957E8D-06E6-48FD-9CD9-5D92C25D4456}"/>
</file>

<file path=docProps/app.xml><?xml version="1.0" encoding="utf-8"?>
<Properties xmlns="http://schemas.openxmlformats.org/officeDocument/2006/extended-properties" xmlns:vt="http://schemas.openxmlformats.org/officeDocument/2006/docPropsVTypes">
  <Template>Madison</Template>
  <TotalTime>120</TotalTime>
  <Words>629</Words>
  <Application>Microsoft Macintosh PowerPoint</Application>
  <PresentationFormat>Widescreen</PresentationFormat>
  <Paragraphs>84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3" baseType="lpstr">
      <vt:lpstr>Arial</vt:lpstr>
      <vt:lpstr>MS Shell Dlg 2</vt:lpstr>
      <vt:lpstr>Wingdings</vt:lpstr>
      <vt:lpstr>Wingdings 3</vt:lpstr>
      <vt:lpstr>Madison</vt:lpstr>
      <vt:lpstr>IMAB Meeting</vt:lpstr>
      <vt:lpstr>Purdue Mesonet – network updates</vt:lpstr>
      <vt:lpstr>IN Water Balance Network– network updates</vt:lpstr>
      <vt:lpstr>IMAB – Where did we leave off?</vt:lpstr>
      <vt:lpstr>IMAB – Where do we want to be?</vt:lpstr>
      <vt:lpstr>IMAB – How can we get there?</vt:lpstr>
      <vt:lpstr>IMAB – How can we get there?</vt:lpstr>
      <vt:lpstr>IMAB – Subgroups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IMAB Meeting</dc:title>
  <dc:creator>Hall, Beth Lynelle</dc:creator>
  <cp:lastModifiedBy>Hall, Beth Lynelle</cp:lastModifiedBy>
  <cp:revision>6</cp:revision>
  <dcterms:created xsi:type="dcterms:W3CDTF">2024-04-22T14:24:55Z</dcterms:created>
  <dcterms:modified xsi:type="dcterms:W3CDTF">2024-04-22T20:59:53Z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4044bd30-2ed7-4c9d-9d12-46200872a97b_Enabled">
    <vt:lpwstr>true</vt:lpwstr>
  </property>
  <property fmtid="{D5CDD505-2E9C-101B-9397-08002B2CF9AE}" pid="3" name="MSIP_Label_4044bd30-2ed7-4c9d-9d12-46200872a97b_SetDate">
    <vt:lpwstr>2024-04-22T14:38:51Z</vt:lpwstr>
  </property>
  <property fmtid="{D5CDD505-2E9C-101B-9397-08002B2CF9AE}" pid="4" name="MSIP_Label_4044bd30-2ed7-4c9d-9d12-46200872a97b_Method">
    <vt:lpwstr>Standard</vt:lpwstr>
  </property>
  <property fmtid="{D5CDD505-2E9C-101B-9397-08002B2CF9AE}" pid="5" name="MSIP_Label_4044bd30-2ed7-4c9d-9d12-46200872a97b_Name">
    <vt:lpwstr>defa4170-0d19-0005-0004-bc88714345d2</vt:lpwstr>
  </property>
  <property fmtid="{D5CDD505-2E9C-101B-9397-08002B2CF9AE}" pid="6" name="MSIP_Label_4044bd30-2ed7-4c9d-9d12-46200872a97b_SiteId">
    <vt:lpwstr>4130bd39-7c53-419c-b1e5-8758d6d63f21</vt:lpwstr>
  </property>
  <property fmtid="{D5CDD505-2E9C-101B-9397-08002B2CF9AE}" pid="7" name="MSIP_Label_4044bd30-2ed7-4c9d-9d12-46200872a97b_ActionId">
    <vt:lpwstr>5a8924c1-ac47-403e-ad59-f60882e9e06a</vt:lpwstr>
  </property>
  <property fmtid="{D5CDD505-2E9C-101B-9397-08002B2CF9AE}" pid="8" name="MSIP_Label_4044bd30-2ed7-4c9d-9d12-46200872a97b_ContentBits">
    <vt:lpwstr>0</vt:lpwstr>
  </property>
  <property fmtid="{D5CDD505-2E9C-101B-9397-08002B2CF9AE}" pid="9" name="ContentTypeId">
    <vt:lpwstr>0x0101006470FC579E7E034A88EDF2351891FE79</vt:lpwstr>
  </property>
</Properties>
</file>