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2" r:id="rId3"/>
    <p:sldId id="279" r:id="rId4"/>
    <p:sldId id="286" r:id="rId5"/>
    <p:sldId id="281" r:id="rId6"/>
    <p:sldId id="284" r:id="rId7"/>
    <p:sldId id="285" r:id="rId8"/>
    <p:sldId id="283" r:id="rId9"/>
    <p:sldId id="287" r:id="rId10"/>
    <p:sldId id="288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54"/>
  </p:normalViewPr>
  <p:slideViewPr>
    <p:cSldViewPr snapToGrid="0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C7D-9913-A9CF-F7CA-6E39BC3E7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CA563-4CB6-A2F1-3FF0-6354D92F9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CE0BB-9982-D9E6-C12F-7F4B9A37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4064-220A-AB02-382E-6AA5C64A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2620-11DE-2FB0-4F81-E81A923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DC70-FE19-AAE6-D2A9-70FB3674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932FE-FC6A-0292-EEE9-E9CF1E0EA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08C96-A822-8205-CD28-CC7C6B6B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2C78A-F9F9-A367-1214-75FD5AD8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0615-76F7-A4C3-5721-0A4941FB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49446-C13E-2297-B036-0E6E98499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FD0F2-FACA-5BE6-98C5-B1D5AC30D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9681-D3D6-3DE1-2EC6-8177A151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4154F-0DB0-D680-52B9-98214FF0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90770-2BF8-843F-7603-5544A846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0281-21A2-C769-F172-B13E1100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97B6-E179-7BB9-0430-863AE968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0535-0233-8D0B-E4C9-FAA0DB7E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294C1-BA4A-C60F-203F-53FF669D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9AF8-E11D-458E-EE7A-87FCCCF6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8F25-BF72-46AD-44D7-FB0AE114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EFB7F-CF28-5568-A914-92B2E914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705F-93C9-FDC2-5098-121A49F2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6668D-52C4-6587-52DB-222DF174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8BC-1A6A-B0A3-5244-59E8F61B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BA91-86F7-C76B-A0AF-A4924F98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E2FF-A46A-6B31-446E-C615E7CC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0D507-6F97-0F6B-A8CA-8A6BC6306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6B056-F67B-FC11-5EC3-4B6F573C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20B52-4ABF-45A7-03BF-F2A6F2E9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DB25F-D64B-686F-24CC-BB9CBBDF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1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9051-219B-2512-20F2-AB36EE96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926-464B-4F0B-14A2-D40E4731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1A55D-0A95-0F34-C070-7CF776C82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0F855-4964-2FDC-FFAC-BAC574914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0648F-899D-69E8-388D-33BA9C11D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D09FF-D975-FCA8-11D0-0E643D89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127D74-5B50-3689-9B1E-DCE4F042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68828-F5F9-7D5E-5AA2-5CAFF13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EE9A-6EA0-C7A6-E91F-FF0ED2A3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C19E5-7370-1BB4-92AF-F0F18AFA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7CB32-521B-B90D-2E15-9D7A1C2D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09101-2AAC-A156-474C-EBA97901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26057-2ACC-B1F2-A52C-8F3DE0B9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9A598-3956-B8E3-28D2-9C6C1BCF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A5F8-024B-6B43-CBE6-6691014C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679C-F132-DB1F-EF6A-189186C8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03AB-A4AF-7207-53F2-83C880E7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FDE36-BFE1-2CFC-F59F-ECBF9BF0D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029C-5C1D-E064-8D1E-CAA69900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A05F9-0833-900B-74ED-09BFB3B5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9AA8E-8E97-83E9-CD6B-928587D6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E5E9-25B8-1F12-3C5D-9C7D8D59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D52CB-50D8-8E1D-0059-124FF2301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32F0F-60F1-6C62-48C7-1A0C449C5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EDD9A-9DA5-E9A8-1EBE-B2C1A7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F414D-E01A-34B7-6FF2-181B4E92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E0D6-70ED-500D-1FC1-A8834F58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F3B7E-0D0E-B448-B72A-4B190E3F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6E332-129E-4715-A957-85D329D9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3A89-BB99-A06D-BC5D-BD8EA2BED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05D66-EA7C-D642-B72F-79D0ECA346CE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46986-894F-3F5D-F991-790CA0237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6B2F-2365-5BA3-06A8-819442A22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BE8901-0CE5-4044-B1D7-4BCB8FB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DF69-6B76-7CBE-5B03-82A4F29AA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98" y="499964"/>
            <a:ext cx="6962002" cy="292903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CAB89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Purdue Mesonet</a:t>
            </a:r>
            <a:br>
              <a:rPr lang="en-US" b="1" dirty="0">
                <a:ln>
                  <a:solidFill>
                    <a:schemeClr val="tx1"/>
                  </a:solidFill>
                </a:ln>
                <a:solidFill>
                  <a:srgbClr val="CAB89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CAB89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Update to IMAB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99BD2-0123-4E84-27E5-3EFAC5D3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ffectLst>
            <a:softEdge rad="17987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A98C0-D171-FE70-71DF-55A8184FA42C}"/>
              </a:ext>
            </a:extLst>
          </p:cNvPr>
          <p:cNvSpPr txBox="1"/>
          <p:nvPr/>
        </p:nvSpPr>
        <p:spPr>
          <a:xfrm>
            <a:off x="1742303" y="6030097"/>
            <a:ext cx="32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AB892"/>
                </a:solidFill>
              </a:rPr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28890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0705-B55E-0378-A0AB-31795BAA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D6925-3F47-8F93-CDD9-BACC2BD782F0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F35F-E3A3-D3C4-9731-C171DDE4353E}"/>
              </a:ext>
            </a:extLst>
          </p:cNvPr>
          <p:cNvSpPr txBox="1"/>
          <p:nvPr/>
        </p:nvSpPr>
        <p:spPr>
          <a:xfrm>
            <a:off x="300625" y="175364"/>
            <a:ext cx="90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Sensor exploration</a:t>
            </a:r>
          </a:p>
        </p:txBody>
      </p:sp>
      <p:pic>
        <p:nvPicPr>
          <p:cNvPr id="6146" name="Picture 2" descr="Image showing local conditions from camera mounted on weather station.">
            <a:extLst>
              <a:ext uri="{FF2B5EF4-FFF2-40B4-BE49-F238E27FC236}">
                <a16:creationId xmlns:a16="http://schemas.microsoft.com/office/drawing/2014/main" id="{0519EB5F-F623-4CBC-BE08-8FD9E897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52" y="1524007"/>
            <a:ext cx="9170895" cy="51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A6035-7726-2561-317D-CA067B8D8FAA}"/>
              </a:ext>
            </a:extLst>
          </p:cNvPr>
          <p:cNvSpPr txBox="1"/>
          <p:nvPr/>
        </p:nvSpPr>
        <p:spPr>
          <a:xfrm>
            <a:off x="300625" y="981635"/>
            <a:ext cx="536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Training with the SD Mesonet – this week!</a:t>
            </a:r>
          </a:p>
        </p:txBody>
      </p:sp>
    </p:spTree>
    <p:extLst>
      <p:ext uri="{BB962C8B-B14F-4D97-AF65-F5344CB8AC3E}">
        <p14:creationId xmlns:p14="http://schemas.microsoft.com/office/powerpoint/2010/main" val="355055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BB1A-39D6-328F-5AF4-575D76AEF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BB4E71-0AA8-B4A4-6027-4AA178F29A28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4BFC9-F0CF-D55D-331F-6B60DF93D814}"/>
              </a:ext>
            </a:extLst>
          </p:cNvPr>
          <p:cNvSpPr txBox="1"/>
          <p:nvPr/>
        </p:nvSpPr>
        <p:spPr>
          <a:xfrm>
            <a:off x="300625" y="175364"/>
            <a:ext cx="90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Indiana Mesonet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9A06C-7BA6-42D3-81E8-EE460077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5" y="1027134"/>
            <a:ext cx="11665550" cy="5702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52C64D-43FA-4ED8-8B7F-1699D0AF635D}"/>
              </a:ext>
            </a:extLst>
          </p:cNvPr>
          <p:cNvSpPr/>
          <p:nvPr/>
        </p:nvSpPr>
        <p:spPr>
          <a:xfrm>
            <a:off x="8481527" y="1847461"/>
            <a:ext cx="2015412" cy="653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39B6-3C97-40CD-9095-DF286C852A1F}"/>
              </a:ext>
            </a:extLst>
          </p:cNvPr>
          <p:cNvSpPr txBox="1"/>
          <p:nvPr/>
        </p:nvSpPr>
        <p:spPr>
          <a:xfrm>
            <a:off x="7613780" y="1129004"/>
            <a:ext cx="379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Austin Show &amp; Tell</a:t>
            </a:r>
          </a:p>
        </p:txBody>
      </p:sp>
    </p:spTree>
    <p:extLst>
      <p:ext uri="{BB962C8B-B14F-4D97-AF65-F5344CB8AC3E}">
        <p14:creationId xmlns:p14="http://schemas.microsoft.com/office/powerpoint/2010/main" val="389137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BB1A-39D6-328F-5AF4-575D76AEF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F1DB9-68DB-4AEA-B2E5-C1C441BD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2" y="1498336"/>
            <a:ext cx="10763803" cy="4673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B4E71-0AA8-B4A4-6027-4AA178F29A28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4BFC9-F0CF-D55D-331F-6B60DF93D814}"/>
              </a:ext>
            </a:extLst>
          </p:cNvPr>
          <p:cNvSpPr txBox="1"/>
          <p:nvPr/>
        </p:nvSpPr>
        <p:spPr>
          <a:xfrm>
            <a:off x="300625" y="175364"/>
            <a:ext cx="90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Indiana Mesonet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2C64D-43FA-4ED8-8B7F-1699D0AF635D}"/>
              </a:ext>
            </a:extLst>
          </p:cNvPr>
          <p:cNvSpPr/>
          <p:nvPr/>
        </p:nvSpPr>
        <p:spPr>
          <a:xfrm>
            <a:off x="2341984" y="2519265"/>
            <a:ext cx="3424334" cy="1082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39B6-3C97-40CD-9095-DF286C852A1F}"/>
              </a:ext>
            </a:extLst>
          </p:cNvPr>
          <p:cNvSpPr txBox="1"/>
          <p:nvPr/>
        </p:nvSpPr>
        <p:spPr>
          <a:xfrm>
            <a:off x="7613780" y="1129004"/>
            <a:ext cx="379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Austin Show &amp; Tell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1DBC2-94A7-4D30-9EAC-D783C3F00109}"/>
              </a:ext>
            </a:extLst>
          </p:cNvPr>
          <p:cNvCxnSpPr>
            <a:stCxn id="7" idx="3"/>
          </p:cNvCxnSpPr>
          <p:nvPr/>
        </p:nvCxnSpPr>
        <p:spPr>
          <a:xfrm>
            <a:off x="5766318" y="3060441"/>
            <a:ext cx="24539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0DED8B-52CD-4697-B64B-A0684161F0C2}"/>
              </a:ext>
            </a:extLst>
          </p:cNvPr>
          <p:cNvSpPr txBox="1"/>
          <p:nvPr/>
        </p:nvSpPr>
        <p:spPr>
          <a:xfrm>
            <a:off x="8453535" y="2519265"/>
            <a:ext cx="271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Password: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2024Members</a:t>
            </a:r>
          </a:p>
        </p:txBody>
      </p:sp>
    </p:spTree>
    <p:extLst>
      <p:ext uri="{BB962C8B-B14F-4D97-AF65-F5344CB8AC3E}">
        <p14:creationId xmlns:p14="http://schemas.microsoft.com/office/powerpoint/2010/main" val="196596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BB1A-39D6-328F-5AF4-575D76AEF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BB4E71-0AA8-B4A4-6027-4AA178F29A28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4BFC9-F0CF-D55D-331F-6B60DF93D814}"/>
              </a:ext>
            </a:extLst>
          </p:cNvPr>
          <p:cNvSpPr txBox="1"/>
          <p:nvPr/>
        </p:nvSpPr>
        <p:spPr>
          <a:xfrm>
            <a:off x="300625" y="175364"/>
            <a:ext cx="90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Indiana Mesonet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39B6-3C97-40CD-9095-DF286C852A1F}"/>
              </a:ext>
            </a:extLst>
          </p:cNvPr>
          <p:cNvSpPr txBox="1"/>
          <p:nvPr/>
        </p:nvSpPr>
        <p:spPr>
          <a:xfrm>
            <a:off x="3684037" y="3044279"/>
            <a:ext cx="482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Austin Live Demo</a:t>
            </a:r>
          </a:p>
        </p:txBody>
      </p:sp>
    </p:spTree>
    <p:extLst>
      <p:ext uri="{BB962C8B-B14F-4D97-AF65-F5344CB8AC3E}">
        <p14:creationId xmlns:p14="http://schemas.microsoft.com/office/powerpoint/2010/main" val="286934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A5BE8-41B1-41A3-8AB3-A2D6E830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86A5ED-00AF-7919-B9A0-E07AAD917AE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744EE-148E-1B2E-DC29-4C384B2241CE}"/>
              </a:ext>
            </a:extLst>
          </p:cNvPr>
          <p:cNvSpPr txBox="1"/>
          <p:nvPr/>
        </p:nvSpPr>
        <p:spPr>
          <a:xfrm>
            <a:off x="300624" y="175364"/>
            <a:ext cx="830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Outreach efforts – since last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C042E-5D1C-001A-A63C-4000DDBD0E60}"/>
              </a:ext>
            </a:extLst>
          </p:cNvPr>
          <p:cNvSpPr txBox="1"/>
          <p:nvPr/>
        </p:nvSpPr>
        <p:spPr>
          <a:xfrm>
            <a:off x="475988" y="1188381"/>
            <a:ext cx="88697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Scientech</a:t>
            </a:r>
            <a:r>
              <a:rPr lang="en-US" sz="2400" dirty="0"/>
              <a:t> – Oct 7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Several volunteered to talk to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 – Oct 17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Stephanie McKinney – Gibson 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John </a:t>
            </a:r>
            <a:r>
              <a:rPr lang="en-US" sz="2000" i="1" dirty="0" err="1"/>
              <a:t>Summerlot</a:t>
            </a:r>
            <a:r>
              <a:rPr lang="en-US" sz="2000" i="1" dirty="0"/>
              <a:t> – IU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Matt True – Jefferson 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Vermillion County SWCD – Oct 21st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Doug Martin – town of Universal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Amanda Heber – I-74 corridor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Jeff </a:t>
            </a:r>
            <a:r>
              <a:rPr lang="en-US" sz="2000" i="1" dirty="0" err="1"/>
              <a:t>Michalic</a:t>
            </a:r>
            <a:r>
              <a:rPr lang="en-US" sz="2000" i="1" dirty="0"/>
              <a:t> – RISE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Riverscape (Vigo Co / Terre Haute) – Oct 23</a:t>
            </a:r>
            <a:r>
              <a:rPr lang="en-US" sz="2400" baseline="30000" dirty="0"/>
              <a:t>rd</a:t>
            </a:r>
            <a:r>
              <a:rPr lang="en-US" sz="2400" dirty="0"/>
              <a:t> (Jane Santucci)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Michelle Payne and Wayne Dennison</a:t>
            </a:r>
          </a:p>
        </p:txBody>
      </p:sp>
    </p:spTree>
    <p:extLst>
      <p:ext uri="{BB962C8B-B14F-4D97-AF65-F5344CB8AC3E}">
        <p14:creationId xmlns:p14="http://schemas.microsoft.com/office/powerpoint/2010/main" val="151100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5" y="175364"/>
            <a:ext cx="568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Potential new sites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64534-28EF-7304-93EB-CD4B8B63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68132" y="869719"/>
            <a:ext cx="4627308" cy="5988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5ADB1-3E35-4B3C-C32C-F3B8DDA9E002}"/>
              </a:ext>
            </a:extLst>
          </p:cNvPr>
          <p:cNvSpPr txBox="1"/>
          <p:nvPr/>
        </p:nvSpPr>
        <p:spPr>
          <a:xfrm>
            <a:off x="8342334" y="1933407"/>
            <a:ext cx="338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Tipton Co </a:t>
            </a:r>
            <a:r>
              <a:rPr lang="en-US" i="1" dirty="0"/>
              <a:t>– Gregg Burch; Tipton Golf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C60C7-28CC-3F73-89BC-7A61A5D7FA84}"/>
              </a:ext>
            </a:extLst>
          </p:cNvPr>
          <p:cNvSpPr txBox="1"/>
          <p:nvPr/>
        </p:nvSpPr>
        <p:spPr>
          <a:xfrm>
            <a:off x="8342334" y="3535746"/>
            <a:ext cx="3382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Fayette Co </a:t>
            </a:r>
            <a:r>
              <a:rPr lang="en-US" i="1" dirty="0"/>
              <a:t>– Wade Walling (EMA); Animal shelter grounds; BRIC grant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70F7D1-5451-30B2-0DD9-0206E313F4FA}"/>
              </a:ext>
            </a:extLst>
          </p:cNvPr>
          <p:cNvSpPr txBox="1"/>
          <p:nvPr/>
        </p:nvSpPr>
        <p:spPr>
          <a:xfrm>
            <a:off x="596785" y="4904152"/>
            <a:ext cx="2984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Vigo Co </a:t>
            </a:r>
            <a:r>
              <a:rPr lang="en-US" i="1" dirty="0"/>
              <a:t>– Michelle Payne &amp; Wayne Dennison; Rose-Hulman U.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BF5870-7A3E-8225-4A3E-2FA2304BB19D}"/>
              </a:ext>
            </a:extLst>
          </p:cNvPr>
          <p:cNvSpPr txBox="1"/>
          <p:nvPr/>
        </p:nvSpPr>
        <p:spPr>
          <a:xfrm>
            <a:off x="596785" y="3793092"/>
            <a:ext cx="2984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Vermillion Co </a:t>
            </a:r>
            <a:r>
              <a:rPr lang="en-US" i="1" dirty="0"/>
              <a:t>– Jackie Martin; Family farm at Vermillion / Vigo border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33BEDA-D8EE-B7C5-2AE1-52A05B397291}"/>
              </a:ext>
            </a:extLst>
          </p:cNvPr>
          <p:cNvSpPr txBox="1"/>
          <p:nvPr/>
        </p:nvSpPr>
        <p:spPr>
          <a:xfrm>
            <a:off x="594552" y="1228476"/>
            <a:ext cx="305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Vermillion Co </a:t>
            </a:r>
            <a:r>
              <a:rPr lang="en-US" i="1" dirty="0"/>
              <a:t>– Amanda Heber (I-74 corridor)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1A747FA-F326-CE29-4C61-93AFD8286B4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56016" y="2256573"/>
            <a:ext cx="1486318" cy="853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B034E1-32C0-CAF2-1AE6-E86C33ECA0D1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745506" y="3997411"/>
            <a:ext cx="596828" cy="88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9E2217-5098-92CB-BF80-5599927AEDCE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581247" y="4459076"/>
            <a:ext cx="1719648" cy="906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71109D-59D3-8057-3E31-F54DB341C266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581247" y="4254757"/>
            <a:ext cx="16334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8B0FA7-7396-73DA-E5C7-C89E01156DB7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3652444" y="1551642"/>
            <a:ext cx="1597635" cy="1877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918F22-4D0D-240A-0859-F5935022B682}"/>
              </a:ext>
            </a:extLst>
          </p:cNvPr>
          <p:cNvSpPr txBox="1"/>
          <p:nvPr/>
        </p:nvSpPr>
        <p:spPr>
          <a:xfrm>
            <a:off x="8342334" y="4666736"/>
            <a:ext cx="3382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Johnson Co </a:t>
            </a:r>
            <a:r>
              <a:rPr lang="en-US" i="1" dirty="0"/>
              <a:t>– Jerry Spindler (Endress &amp; Hauser); on E&amp;H campus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AF84C2-88C6-FC60-AA3F-A62B8133CFE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749538" y="4304444"/>
            <a:ext cx="1592796" cy="823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7C639B-5522-04E3-AB68-CB7679472C67}"/>
              </a:ext>
            </a:extLst>
          </p:cNvPr>
          <p:cNvSpPr txBox="1"/>
          <p:nvPr/>
        </p:nvSpPr>
        <p:spPr>
          <a:xfrm>
            <a:off x="582319" y="2498898"/>
            <a:ext cx="3131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Vermillion Co </a:t>
            </a:r>
            <a:r>
              <a:rPr lang="en-US" i="1" dirty="0"/>
              <a:t>– Doug Martin; Universal (SWCD); ~3 potential locations (e.g., private farms, RISE facility) – Oct 21?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1F7E6C-A892-187E-6A9C-C27CC79D03EE}"/>
              </a:ext>
            </a:extLst>
          </p:cNvPr>
          <p:cNvSpPr txBox="1"/>
          <p:nvPr/>
        </p:nvSpPr>
        <p:spPr>
          <a:xfrm>
            <a:off x="570086" y="1904696"/>
            <a:ext cx="301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Vermillion Co </a:t>
            </a:r>
            <a:r>
              <a:rPr lang="en-US" i="1" dirty="0"/>
              <a:t>– Jeff </a:t>
            </a:r>
            <a:r>
              <a:rPr lang="en-US" i="1" dirty="0" err="1"/>
              <a:t>Michalic</a:t>
            </a:r>
            <a:r>
              <a:rPr lang="en-US" i="1" dirty="0"/>
              <a:t> (RISE facility)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365A4-700D-FDA3-3015-0017A2686CD9}"/>
              </a:ext>
            </a:extLst>
          </p:cNvPr>
          <p:cNvSpPr txBox="1"/>
          <p:nvPr/>
        </p:nvSpPr>
        <p:spPr>
          <a:xfrm>
            <a:off x="8342334" y="2666345"/>
            <a:ext cx="338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Wayne Co </a:t>
            </a:r>
            <a:r>
              <a:rPr lang="en-US" i="1" dirty="0"/>
              <a:t>– Michael Hoff; Whitewater Valley Land Trust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D602DC-523C-F741-DA68-FA56922A609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869271" y="2989511"/>
            <a:ext cx="473063" cy="784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F0CC79-14BB-265B-7CFA-4F774E7F43A3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581247" y="2227862"/>
            <a:ext cx="1633458" cy="1477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1F9B1D-8129-B55D-783F-346782CB7B0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713944" y="3237562"/>
            <a:ext cx="1500761" cy="759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BDE6A95-6F1A-6E53-957E-2678D67239C6}"/>
              </a:ext>
            </a:extLst>
          </p:cNvPr>
          <p:cNvSpPr txBox="1"/>
          <p:nvPr/>
        </p:nvSpPr>
        <p:spPr>
          <a:xfrm>
            <a:off x="8342334" y="5605502"/>
            <a:ext cx="338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Jefferson Co </a:t>
            </a:r>
            <a:r>
              <a:rPr lang="en-US" i="1" dirty="0"/>
              <a:t>– Matt True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399FB94-FEF6-2F85-CBF8-9AFBD9E5DC9E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7512908" y="5243384"/>
            <a:ext cx="829426" cy="546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6BBC302-B180-C5F4-8548-3CC480D94F44}"/>
              </a:ext>
            </a:extLst>
          </p:cNvPr>
          <p:cNvSpPr txBox="1"/>
          <p:nvPr/>
        </p:nvSpPr>
        <p:spPr>
          <a:xfrm>
            <a:off x="594552" y="5761994"/>
            <a:ext cx="284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Gibson Co </a:t>
            </a:r>
            <a:r>
              <a:rPr lang="en-US" i="1" dirty="0"/>
              <a:t>– Stephanie McKinney; EMA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2DAAA8-AC52-1AE4-214D-8251C3EDEBDE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3435715" y="5894173"/>
            <a:ext cx="1719648" cy="190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4327E-2387-AA61-23A7-09346EFB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3278-B0B8-6445-B84F-8FD21A22E12F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F5CF1-076D-87D5-DD83-58174B4582D8}"/>
              </a:ext>
            </a:extLst>
          </p:cNvPr>
          <p:cNvSpPr txBox="1"/>
          <p:nvPr/>
        </p:nvSpPr>
        <p:spPr>
          <a:xfrm>
            <a:off x="300624" y="175364"/>
            <a:ext cx="830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Indiana Mesonet– expansion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4BBDE-DCB1-4616-85C5-086A1D39D66C}"/>
              </a:ext>
            </a:extLst>
          </p:cNvPr>
          <p:cNvSpPr txBox="1"/>
          <p:nvPr/>
        </p:nvSpPr>
        <p:spPr>
          <a:xfrm>
            <a:off x="475988" y="1188381"/>
            <a:ext cx="886971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Pilot projects: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 a Purdue site and add on hydro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 an IWBN site and have IN-SCO adopt full suite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b="1" dirty="0"/>
              <a:t>Issues of consideration: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Infrastructure – is current set up enough?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Power supply (solar panels; battery)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Data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Datalogger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Personnel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IT (database, website interface)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Technician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1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43BC1-63DE-8A28-3A22-38B77D1DE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9F5C22-3DB7-D5AC-CC56-0263AC5849C3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AA200-4442-6340-23A0-CF9F1AD95467}"/>
              </a:ext>
            </a:extLst>
          </p:cNvPr>
          <p:cNvSpPr txBox="1"/>
          <p:nvPr/>
        </p:nvSpPr>
        <p:spPr>
          <a:xfrm>
            <a:off x="300624" y="175364"/>
            <a:ext cx="948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Funding efforts – University bridge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12248-4C32-EA25-2532-8DA91D2CFAA7}"/>
              </a:ext>
            </a:extLst>
          </p:cNvPr>
          <p:cNvSpPr txBox="1"/>
          <p:nvPr/>
        </p:nvSpPr>
        <p:spPr>
          <a:xfrm>
            <a:off x="62629" y="1757589"/>
            <a:ext cx="57243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Purdue researchers utilize mesonet data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Graduate students (e.g., phenotyping)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Field trials (e.g., Extension specialists)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Operational resources (e.g., Turfgrass tool, </a:t>
            </a:r>
            <a:r>
              <a:rPr lang="en-US" sz="2000" i="1" dirty="0" err="1"/>
              <a:t>Tarspot</a:t>
            </a:r>
            <a:r>
              <a:rPr lang="en-US" sz="2000" i="1" dirty="0"/>
              <a:t> tool)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Irrigation scheduling and research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Facilitates broad partnerships and dependencies across state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External advisory board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Demonstration of Purdue’s commitment to service and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5D2B8-6D97-5ED3-4B33-79A8DCBF0206}"/>
              </a:ext>
            </a:extLst>
          </p:cNvPr>
          <p:cNvSpPr txBox="1"/>
          <p:nvPr/>
        </p:nvSpPr>
        <p:spPr>
          <a:xfrm>
            <a:off x="3171264" y="927473"/>
            <a:ext cx="58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Value of Mesonet to Purdue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09D33-CC2C-F452-F96D-67A322175076}"/>
              </a:ext>
            </a:extLst>
          </p:cNvPr>
          <p:cNvSpPr txBox="1"/>
          <p:nvPr/>
        </p:nvSpPr>
        <p:spPr>
          <a:xfrm>
            <a:off x="6158537" y="1757589"/>
            <a:ext cx="57243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Marketing and promotion of Purdue’s service to state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Near real-time weather monitoring across state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Local media (e.g., television, radio, newspapers, circulars)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Broad outreach efforts via the IN-SCO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Diverse stakeholder usage of online tools and resources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i="1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Data resource for research grants and contracts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Online decision-support tools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NWS / USDA tools and </a:t>
            </a:r>
            <a:r>
              <a:rPr lang="en-US" sz="2000" i="1" dirty="0" err="1"/>
              <a:t>climatologies</a:t>
            </a:r>
            <a:endParaRPr lang="en-US" sz="2000" i="1" dirty="0"/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IN corn/soy interests</a:t>
            </a:r>
          </a:p>
        </p:txBody>
      </p:sp>
    </p:spTree>
    <p:extLst>
      <p:ext uri="{BB962C8B-B14F-4D97-AF65-F5344CB8AC3E}">
        <p14:creationId xmlns:p14="http://schemas.microsoft.com/office/powerpoint/2010/main" val="219114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080A-7F36-DFAB-446A-D371BF9D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E01F14-9EB4-581A-7ECA-626050DC4181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715A7-DD56-1C53-D47F-E3D550C3A0F4}"/>
              </a:ext>
            </a:extLst>
          </p:cNvPr>
          <p:cNvSpPr txBox="1"/>
          <p:nvPr/>
        </p:nvSpPr>
        <p:spPr>
          <a:xfrm>
            <a:off x="300624" y="175364"/>
            <a:ext cx="948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Funding efforts – University bridge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6F307-A34D-BEBB-058C-860CED6BCF6B}"/>
              </a:ext>
            </a:extLst>
          </p:cNvPr>
          <p:cNvSpPr txBox="1"/>
          <p:nvPr/>
        </p:nvSpPr>
        <p:spPr>
          <a:xfrm>
            <a:off x="62629" y="1757589"/>
            <a:ext cx="57243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Specialized condition monitoring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Low-level inversions (e.g., chemical applications and drift)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Soil temperature and moisture at multiple depths (e.g., state drought taskforce)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i="1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More stations translate to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More revenue from NMP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Increased awareness of Purdue within local communities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i="1" dirty="0"/>
              <a:t>More value for research and future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DAF76-F2E9-ABB7-908C-637D8DA683EE}"/>
              </a:ext>
            </a:extLst>
          </p:cNvPr>
          <p:cNvSpPr txBox="1"/>
          <p:nvPr/>
        </p:nvSpPr>
        <p:spPr>
          <a:xfrm>
            <a:off x="3171264" y="927473"/>
            <a:ext cx="58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Value of Mesonet to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28672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5BF13-2F41-618D-0076-CA54FA784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3FD778-F017-544D-6868-44423C8F5D71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0353E-7033-1D44-C976-E2FABE6A9410}"/>
              </a:ext>
            </a:extLst>
          </p:cNvPr>
          <p:cNvSpPr txBox="1"/>
          <p:nvPr/>
        </p:nvSpPr>
        <p:spPr>
          <a:xfrm>
            <a:off x="300624" y="175364"/>
            <a:ext cx="948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Funding efforts – University bridge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00613-22B5-9438-B949-5522D8DEA2C2}"/>
              </a:ext>
            </a:extLst>
          </p:cNvPr>
          <p:cNvSpPr txBox="1"/>
          <p:nvPr/>
        </p:nvSpPr>
        <p:spPr>
          <a:xfrm>
            <a:off x="1894607" y="843014"/>
            <a:ext cx="84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Financial Need for current program with IWBN expansion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8A9CB7-C0FE-94D9-EB21-87292564D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93321"/>
              </p:ext>
            </p:extLst>
          </p:nvPr>
        </p:nvGraphicFramePr>
        <p:xfrm>
          <a:off x="430306" y="1223998"/>
          <a:ext cx="11143742" cy="558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251">
                  <a:extLst>
                    <a:ext uri="{9D8B030D-6E8A-4147-A177-3AD203B41FA5}">
                      <a16:colId xmlns:a16="http://schemas.microsoft.com/office/drawing/2014/main" val="450643714"/>
                    </a:ext>
                  </a:extLst>
                </a:gridCol>
                <a:gridCol w="1942251">
                  <a:extLst>
                    <a:ext uri="{9D8B030D-6E8A-4147-A177-3AD203B41FA5}">
                      <a16:colId xmlns:a16="http://schemas.microsoft.com/office/drawing/2014/main" val="494691132"/>
                    </a:ext>
                  </a:extLst>
                </a:gridCol>
                <a:gridCol w="2540734">
                  <a:extLst>
                    <a:ext uri="{9D8B030D-6E8A-4147-A177-3AD203B41FA5}">
                      <a16:colId xmlns:a16="http://schemas.microsoft.com/office/drawing/2014/main" val="1520210185"/>
                    </a:ext>
                  </a:extLst>
                </a:gridCol>
                <a:gridCol w="2540734">
                  <a:extLst>
                    <a:ext uri="{9D8B030D-6E8A-4147-A177-3AD203B41FA5}">
                      <a16:colId xmlns:a16="http://schemas.microsoft.com/office/drawing/2014/main" val="1902244582"/>
                    </a:ext>
                  </a:extLst>
                </a:gridCol>
                <a:gridCol w="1088886">
                  <a:extLst>
                    <a:ext uri="{9D8B030D-6E8A-4147-A177-3AD203B41FA5}">
                      <a16:colId xmlns:a16="http://schemas.microsoft.com/office/drawing/2014/main" val="247687674"/>
                    </a:ext>
                  </a:extLst>
                </a:gridCol>
                <a:gridCol w="1088886">
                  <a:extLst>
                    <a:ext uri="{9D8B030D-6E8A-4147-A177-3AD203B41FA5}">
                      <a16:colId xmlns:a16="http://schemas.microsoft.com/office/drawing/2014/main" val="536672574"/>
                    </a:ext>
                  </a:extLst>
                </a:gridCol>
              </a:tblGrid>
              <a:tr h="158666">
                <a:tc>
                  <a:txBody>
                    <a:bodyPr/>
                    <a:lstStyle/>
                    <a:p>
                      <a:pPr marL="0" marR="0"/>
                      <a:r>
                        <a:rPr lang="en-US" sz="900" kern="10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kern="100">
                          <a:effectLst/>
                        </a:rPr>
                        <a:t>Item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kern="100">
                          <a:effectLst/>
                        </a:rPr>
                        <a:t>Quantity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kern="100">
                          <a:effectLst/>
                        </a:rPr>
                        <a:t>Description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kern="100">
                          <a:effectLst/>
                        </a:rPr>
                        <a:t>Monthly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kern="100" dirty="0">
                          <a:effectLst/>
                        </a:rPr>
                        <a:t>Annual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589371354"/>
                  </a:ext>
                </a:extLst>
              </a:tr>
              <a:tr h="1427997">
                <a:tc rowSpan="4">
                  <a:txBody>
                    <a:bodyPr/>
                    <a:lstStyle/>
                    <a:p>
                      <a:pPr marL="71755" marR="71755" algn="ctr"/>
                      <a:r>
                        <a:rPr lang="en-US" sz="1050" kern="100" dirty="0">
                          <a:effectLst/>
                        </a:rPr>
                        <a:t>Personnel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vert="vert27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 dirty="0">
                          <a:effectLst/>
                        </a:rPr>
                        <a:t>Site technicians 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116840" marR="0" indent="-114300"/>
                      <a:r>
                        <a:rPr lang="en-US" sz="1050" kern="100" dirty="0">
                          <a:effectLst/>
                        </a:rPr>
                        <a:t>1 FTE per 15 stations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116840" marR="0" indent="-114300"/>
                      <a:r>
                        <a:rPr lang="en-US" sz="1050" kern="100">
                          <a:effectLst/>
                        </a:rPr>
                        <a:t>Minimum 3 site visits / yr / station</a:t>
                      </a:r>
                    </a:p>
                    <a:p>
                      <a:pPr marL="116840" marR="0" indent="-114300"/>
                      <a:r>
                        <a:rPr lang="en-US" sz="1050" kern="100">
                          <a:effectLst/>
                        </a:rPr>
                        <a:t>Trouble shoot issues</a:t>
                      </a:r>
                    </a:p>
                    <a:p>
                      <a:pPr marL="116840" marR="0" indent="-114300"/>
                      <a:r>
                        <a:rPr lang="en-US" sz="1050" kern="100">
                          <a:effectLst/>
                        </a:rPr>
                        <a:t>Instrument calibration and testing</a:t>
                      </a:r>
                    </a:p>
                    <a:p>
                      <a:pPr marL="116840" marR="0" indent="-114300"/>
                      <a:r>
                        <a:rPr lang="en-US" sz="1050" kern="100">
                          <a:effectLst/>
                        </a:rPr>
                        <a:t>Vender interactions</a:t>
                      </a:r>
                    </a:p>
                    <a:p>
                      <a:pPr marL="116840" marR="0" indent="-114300"/>
                      <a:r>
                        <a:rPr lang="en-US" sz="1050" kern="100">
                          <a:effectLst/>
                        </a:rPr>
                        <a:t>Manual QA/QC</a:t>
                      </a:r>
                    </a:p>
                    <a:p>
                      <a:pPr marL="116840" marR="0" indent="-114300"/>
                      <a:r>
                        <a:rPr lang="en-US" sz="1050" kern="100">
                          <a:effectLst/>
                        </a:rPr>
                        <a:t>Potential site location assessments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$5,950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$71,400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945906523"/>
                  </a:ext>
                </a:extLst>
              </a:tr>
              <a:tr h="475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7955" marR="0" indent="-147955"/>
                      <a:r>
                        <a:rPr lang="en-US" sz="1050" kern="100">
                          <a:effectLst/>
                        </a:rPr>
                        <a:t>Computer specialist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3185" marR="0" indent="-80645"/>
                      <a:r>
                        <a:rPr lang="en-US" sz="1050" kern="100" dirty="0">
                          <a:effectLst/>
                        </a:rPr>
                        <a:t>1 FTE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3185" marR="0" indent="-80645"/>
                      <a:r>
                        <a:rPr lang="en-US" sz="1050" kern="100" dirty="0">
                          <a:effectLst/>
                        </a:rPr>
                        <a:t>Database management</a:t>
                      </a:r>
                    </a:p>
                    <a:p>
                      <a:pPr marL="83185" marR="0" indent="-80645"/>
                      <a:r>
                        <a:rPr lang="en-US" sz="1050" kern="100" dirty="0">
                          <a:effectLst/>
                        </a:rPr>
                        <a:t>Full stack developer</a:t>
                      </a:r>
                    </a:p>
                    <a:p>
                      <a:pPr marL="83185" marR="0" indent="-80645"/>
                      <a:r>
                        <a:rPr lang="en-US" sz="1050" kern="100" dirty="0">
                          <a:effectLst/>
                        </a:rPr>
                        <a:t>Applications developer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$8,750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$105,000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455162670"/>
                  </a:ext>
                </a:extLst>
              </a:tr>
              <a:tr h="475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7955" marR="0" indent="-147955"/>
                      <a:r>
                        <a:rPr lang="en-US" sz="1050" kern="100">
                          <a:effectLst/>
                        </a:rPr>
                        <a:t>Climatologist / Assist Operations Manager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0.25 FTE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 dirty="0">
                          <a:effectLst/>
                        </a:rPr>
                        <a:t>Scientific support</a:t>
                      </a:r>
                    </a:p>
                    <a:p>
                      <a:pPr marL="0" marR="0"/>
                      <a:r>
                        <a:rPr lang="en-US" sz="1050" kern="100" dirty="0">
                          <a:effectLst/>
                        </a:rPr>
                        <a:t>Outreach / communications</a:t>
                      </a:r>
                    </a:p>
                    <a:p>
                      <a:pPr marL="0" marR="0"/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$2,538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$30,450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83995802"/>
                  </a:ext>
                </a:extLst>
              </a:tr>
              <a:tr h="317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Site Host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0.25 FTE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Coordinate contracts, site visits, recognition, etc.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$1,604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$19,250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52904347"/>
                  </a:ext>
                </a:extLst>
              </a:tr>
              <a:tr h="634666">
                <a:tc rowSpan="5">
                  <a:txBody>
                    <a:bodyPr/>
                    <a:lstStyle/>
                    <a:p>
                      <a:pPr marL="71755" marR="71755" algn="ctr"/>
                      <a:r>
                        <a:rPr lang="en-US" sz="1050" kern="100" dirty="0">
                          <a:effectLst/>
                        </a:rPr>
                        <a:t>Travel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vert="vert27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Site visits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3x/yr 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Avg 150 miles RT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Clean sensors </a:t>
                      </a:r>
                    </a:p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Clean around station</a:t>
                      </a:r>
                    </a:p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Calibrate sensors</a:t>
                      </a:r>
                    </a:p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Submit situation reports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$402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$4,824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527225016"/>
                  </a:ext>
                </a:extLst>
              </a:tr>
              <a:tr h="475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 dirty="0">
                          <a:effectLst/>
                        </a:rPr>
                        <a:t>Troubleshoot visits 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1x/yr for 33% sites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Respond to QA/QC issues</a:t>
                      </a:r>
                    </a:p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Log response</a:t>
                      </a:r>
                    </a:p>
                    <a:p>
                      <a:pPr marL="71755" marR="0" indent="-71755"/>
                      <a:r>
                        <a:rPr lang="en-US" sz="1050" kern="100" dirty="0">
                          <a:effectLst/>
                        </a:rPr>
                        <a:t>Correct issues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$42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$503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922158341"/>
                  </a:ext>
                </a:extLst>
              </a:tr>
              <a:tr h="475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7955" marR="0" indent="-147955"/>
                      <a:r>
                        <a:rPr lang="en-US" sz="1050" kern="100">
                          <a:effectLst/>
                        </a:rPr>
                        <a:t>In-state outreach, speaking engagements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5x/yr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Avg 150 miles RT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1 person attend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71755" marR="0" indent="-71755"/>
                      <a:r>
                        <a:rPr lang="en-US" sz="1050" kern="100">
                          <a:effectLst/>
                        </a:rPr>
                        <a:t>Invited speaker engagements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$42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$503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101270115"/>
                  </a:ext>
                </a:extLst>
              </a:tr>
              <a:tr h="475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7955" marR="0" indent="-147955"/>
                      <a:r>
                        <a:rPr lang="en-US" sz="1050" kern="100">
                          <a:effectLst/>
                        </a:rPr>
                        <a:t>In-person external advisory board meetings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4x/yr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Avg 120 miles RT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2 people attend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Updates on network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Funding strategies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Marketing strategies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$54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$643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564626884"/>
                  </a:ext>
                </a:extLst>
              </a:tr>
              <a:tr h="475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7955" marR="0" indent="-147955"/>
                      <a:r>
                        <a:rPr lang="en-US" sz="1050" kern="100">
                          <a:effectLst/>
                        </a:rPr>
                        <a:t>Out-of-state meetings 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1x/yr 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2-night hotel transportation</a:t>
                      </a:r>
                    </a:p>
                    <a:p>
                      <a:pPr marL="0" marR="0"/>
                      <a:r>
                        <a:rPr lang="en-US" sz="1050" kern="100">
                          <a:effectLst/>
                        </a:rPr>
                        <a:t>2 people attend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National and regional meetings with other state mesonets, national sponsors, vendors, etc.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$295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$3,536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941921024"/>
                  </a:ext>
                </a:extLst>
              </a:tr>
              <a:tr h="158666">
                <a:tc gridSpan="4">
                  <a:txBody>
                    <a:bodyPr/>
                    <a:lstStyle/>
                    <a:p>
                      <a:pPr marL="0" marR="0"/>
                      <a:r>
                        <a:rPr lang="en-US" sz="1050" kern="100">
                          <a:effectLst/>
                        </a:rPr>
                        <a:t>TOTAL: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>
                          <a:effectLst/>
                        </a:rPr>
                        <a:t>$19,677.00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050" kern="100" dirty="0">
                          <a:effectLst/>
                        </a:rPr>
                        <a:t>$236,109.00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18903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71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5EDD-19FA-6D6F-B412-22FE4576D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3C01BD-ECD3-EB96-ACB8-E98F4045719C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A990B-7A70-8F12-6896-6203094DA0A2}"/>
              </a:ext>
            </a:extLst>
          </p:cNvPr>
          <p:cNvSpPr txBox="1"/>
          <p:nvPr/>
        </p:nvSpPr>
        <p:spPr>
          <a:xfrm>
            <a:off x="300625" y="175364"/>
            <a:ext cx="90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Outreach efforts - upcoming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0AA6B-18B5-9737-8269-BCC35FAE05FD}"/>
              </a:ext>
            </a:extLst>
          </p:cNvPr>
          <p:cNvSpPr txBox="1"/>
          <p:nvPr/>
        </p:nvSpPr>
        <p:spPr>
          <a:xfrm>
            <a:off x="475988" y="1188381"/>
            <a:ext cx="986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Kentuckiana Crops Event –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Tri-State County Crop Advisors (CCA) Conference – </a:t>
            </a:r>
            <a:r>
              <a:rPr lang="en-US" sz="2400" i="1" dirty="0"/>
              <a:t>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Indiana Soil Water Conservation Districts annual Meeting -- </a:t>
            </a:r>
            <a:r>
              <a:rPr lang="en-US" sz="2400" i="1" dirty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411850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61E3-6E63-711F-B9A0-51CC3C835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1A9B3-A63C-C642-DFC5-B3A623A1288F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70FEB-C15A-90A0-0670-625318BE9AD0}"/>
              </a:ext>
            </a:extLst>
          </p:cNvPr>
          <p:cNvSpPr txBox="1"/>
          <p:nvPr/>
        </p:nvSpPr>
        <p:spPr>
          <a:xfrm>
            <a:off x="300625" y="175364"/>
            <a:ext cx="90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AB892"/>
                </a:solidFill>
              </a:rPr>
              <a:t>Sensor exploration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BA73-9F52-FCC1-3394-AC495E922C77}"/>
              </a:ext>
            </a:extLst>
          </p:cNvPr>
          <p:cNvSpPr txBox="1"/>
          <p:nvPr/>
        </p:nvSpPr>
        <p:spPr>
          <a:xfrm>
            <a:off x="475988" y="1188381"/>
            <a:ext cx="986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Snow depth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Barometers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Weighed rain gauges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Cameras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pic>
        <p:nvPicPr>
          <p:cNvPr id="4100" name="Picture 4" descr="Image showing local conditions from camera mounted on weather station.">
            <a:extLst>
              <a:ext uri="{FF2B5EF4-FFF2-40B4-BE49-F238E27FC236}">
                <a16:creationId xmlns:a16="http://schemas.microsoft.com/office/drawing/2014/main" id="{F85B09E5-4EEA-D216-85E6-17D2AABA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5" y="997059"/>
            <a:ext cx="5814788" cy="32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showing local conditions from camera mounted on weather station.">
            <a:extLst>
              <a:ext uri="{FF2B5EF4-FFF2-40B4-BE49-F238E27FC236}">
                <a16:creationId xmlns:a16="http://schemas.microsoft.com/office/drawing/2014/main" id="{270C70FD-F744-E9DD-833F-FEAE7FCF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8" y="3815782"/>
            <a:ext cx="5408388" cy="30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1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790</Words>
  <Application>Microsoft Macintosh PowerPoint</Application>
  <PresentationFormat>Widescreen</PresentationFormat>
  <Paragraphs>183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Purdue Mesonet Update to IMAB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Beth Lynelle</dc:creator>
  <cp:lastModifiedBy>Hall, Beth Lynelle</cp:lastModifiedBy>
  <cp:revision>7</cp:revision>
  <dcterms:created xsi:type="dcterms:W3CDTF">2024-09-23T22:14:44Z</dcterms:created>
  <dcterms:modified xsi:type="dcterms:W3CDTF">2024-11-11T22:32:19Z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2024-09-23T22:55:07Z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e6421202-6f31-49b3-bed7-d71df9ba992c</vt:lpwstr>
  </property>
  <property fmtid="{D5CDD505-2E9C-101B-9397-08002B2CF9AE}" pid="8" name="MSIP_Label_4044bd30-2ed7-4c9d-9d12-46200872a97b_ContentBits">
    <vt:lpwstr>0</vt:lpwstr>
  </property>
</Properties>
</file>