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7"/>
  </p:handoutMasterIdLst>
  <p:sldIdLst>
    <p:sldId id="256" r:id="rId5"/>
    <p:sldId id="257" r:id="rId6"/>
    <p:sldId id="258" r:id="rId7"/>
    <p:sldId id="260" r:id="rId8"/>
    <p:sldId id="259" r:id="rId9"/>
    <p:sldId id="261" r:id="rId10"/>
    <p:sldId id="263" r:id="rId11"/>
    <p:sldId id="264" r:id="rId12"/>
    <p:sldId id="262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9F0F"/>
    <a:srgbClr val="000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3FC079-49CF-455E-9B9E-5DB447DAC5C4}" v="5" dt="2024-08-15T16:18:03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E3D07E-0B3D-4A22-9047-830069A56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9F6C5-04F3-4FB2-843E-2F4B9471DE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10915-1FE5-437F-829A-4B3D1123A988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6EF1D-E321-4D25-A375-DDB7E8A1DE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4EECB-ACAE-4073-B966-6A2E923097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E5387-DAEF-41A1-B726-C24BA9E2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0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84B1-D528-43E6-963B-3DE9BDC23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91" y="1427163"/>
            <a:ext cx="11904617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333E4-7385-4413-9C91-211A344FD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91" y="3906838"/>
            <a:ext cx="1190461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1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6000-512F-4375-9E10-A1E35468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0"/>
            <a:ext cx="7556863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03A0-7D4B-443E-B299-5A62722A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11926388" cy="50161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72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30DB7-7853-4B36-9AF5-02E0EB86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352687"/>
            <a:ext cx="11739154" cy="2864812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49C52-5266-4378-A3BC-D607F9EC4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423" y="4232412"/>
            <a:ext cx="11739154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91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7AC4-B092-4392-877D-7E0233A2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0"/>
            <a:ext cx="10515600" cy="9231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E29D8-948A-4942-A8BB-AA99C8C70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2143" y="146857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DCF92-A372-4C48-94C3-762135D27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46857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04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A0B8-DA14-40B9-B2D4-2BD2D2CA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11" y="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CDF0-BC12-4E04-BE1E-C851679C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811" y="1334861"/>
            <a:ext cx="5944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014BF-DC15-44B5-A0B6-99AC41A15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811" y="2325460"/>
            <a:ext cx="5944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A1221-BBBD-4B10-ABAD-BEE92CCBE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348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F69B6-49F1-4E3D-9DA7-73394F631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325460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82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F54B-1513-4F88-AB7B-2B9E6037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5" y="-1"/>
            <a:ext cx="10515600" cy="914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85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3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77D7-2BF3-4EF1-AE74-B74AD798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0" y="-1"/>
            <a:ext cx="7515769" cy="90569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48A1-6806-4F7B-A91F-997D65FD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402" y="1235075"/>
            <a:ext cx="6847657" cy="5000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15AD1-640E-4EFB-B8E0-3728621E3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940" y="1235075"/>
            <a:ext cx="5007700" cy="5000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79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01A4-62F3-4269-B4AF-717816FE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4" y="0"/>
            <a:ext cx="7243671" cy="9405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D3DDF-AC47-4428-93CE-20A249B1A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91359" y="11172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55122-BFE3-48F7-9E3F-284E72D8C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681" y="1117283"/>
            <a:ext cx="5460433" cy="48736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9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svg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sv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0A51A-A262-46D5-9702-9DAF76E54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806" y="1325562"/>
            <a:ext cx="11926388" cy="470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2C902716-746D-43CA-A3DE-D4AED7C181BF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4243161" y="6308708"/>
            <a:ext cx="3705677" cy="471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191D66-EEED-4111-8853-400C48BE7048}"/>
              </a:ext>
            </a:extLst>
          </p:cNvPr>
          <p:cNvGrpSpPr/>
          <p:nvPr userDrawn="1"/>
        </p:nvGrpSpPr>
        <p:grpSpPr>
          <a:xfrm>
            <a:off x="1247766" y="6259778"/>
            <a:ext cx="3078841" cy="569387"/>
            <a:chOff x="784949" y="6257017"/>
            <a:chExt cx="3078841" cy="5693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B589B7-5CB0-462B-8F7C-4CCF13359E1D}"/>
                </a:ext>
              </a:extLst>
            </p:cNvPr>
            <p:cNvSpPr txBox="1"/>
            <p:nvPr userDrawn="1"/>
          </p:nvSpPr>
          <p:spPr>
            <a:xfrm>
              <a:off x="1067978" y="6257017"/>
              <a:ext cx="279581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F5D"/>
                  </a:solidFill>
                </a:rPr>
                <a:t>indianamesonet.org</a:t>
              </a:r>
            </a:p>
            <a:p>
              <a:endParaRPr lang="en-US" sz="300" b="1" dirty="0">
                <a:solidFill>
                  <a:srgbClr val="000F5D"/>
                </a:solidFill>
              </a:endParaRPr>
            </a:p>
            <a:p>
              <a:r>
                <a:rPr lang="en-US" sz="1400" b="1" dirty="0">
                  <a:solidFill>
                    <a:srgbClr val="000F5D"/>
                  </a:solidFill>
                </a:rPr>
                <a:t>info@indianamesonet.org</a:t>
              </a:r>
            </a:p>
          </p:txBody>
        </p:sp>
        <p:pic>
          <p:nvPicPr>
            <p:cNvPr id="11" name="Graphic 10" descr="Envelope with solid fill">
              <a:extLst>
                <a:ext uri="{FF2B5EF4-FFF2-40B4-BE49-F238E27FC236}">
                  <a16:creationId xmlns:a16="http://schemas.microsoft.com/office/drawing/2014/main" id="{AE1E3144-2730-45F3-A70C-D2A2565F7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4949" y="6541710"/>
              <a:ext cx="283029" cy="283029"/>
            </a:xfrm>
            <a:prstGeom prst="rect">
              <a:avLst/>
            </a:prstGeom>
          </p:spPr>
        </p:pic>
        <p:pic>
          <p:nvPicPr>
            <p:cNvPr id="12" name="Graphic 11" descr="Internet with solid fill">
              <a:extLst>
                <a:ext uri="{FF2B5EF4-FFF2-40B4-BE49-F238E27FC236}">
                  <a16:creationId xmlns:a16="http://schemas.microsoft.com/office/drawing/2014/main" id="{9E6C86FA-F225-40D3-B7A1-9573F1671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84949" y="6280312"/>
              <a:ext cx="283030" cy="28303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F1E0B-50C2-49FA-8973-DD3A5D791770}"/>
              </a:ext>
            </a:extLst>
          </p:cNvPr>
          <p:cNvSpPr/>
          <p:nvPr userDrawn="1"/>
        </p:nvSpPr>
        <p:spPr>
          <a:xfrm>
            <a:off x="0" y="-1"/>
            <a:ext cx="7916090" cy="923109"/>
          </a:xfrm>
          <a:prstGeom prst="rect">
            <a:avLst/>
          </a:prstGeom>
          <a:solidFill>
            <a:srgbClr val="D59F0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ata 13">
            <a:extLst>
              <a:ext uri="{FF2B5EF4-FFF2-40B4-BE49-F238E27FC236}">
                <a16:creationId xmlns:a16="http://schemas.microsoft.com/office/drawing/2014/main" id="{5918C5CF-3231-4F5D-9062-703805958B09}"/>
              </a:ext>
            </a:extLst>
          </p:cNvPr>
          <p:cNvSpPr/>
          <p:nvPr userDrawn="1"/>
        </p:nvSpPr>
        <p:spPr>
          <a:xfrm>
            <a:off x="7158445" y="0"/>
            <a:ext cx="2725784" cy="923108"/>
          </a:xfrm>
          <a:prstGeom prst="flowChartInputOutput">
            <a:avLst/>
          </a:prstGeom>
          <a:solidFill>
            <a:srgbClr val="000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7D0DD4-6EB1-4110-A843-15CED1F0257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52585"/>
            <a:ext cx="2174965" cy="870523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61D3B43-7A2D-453D-B1A8-91499D8E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-174367"/>
            <a:ext cx="7556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44C622-6997-202F-7693-61B24DBC6C1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1338" y="6166423"/>
            <a:ext cx="217932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5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F5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A895-0EF0-41EC-A2B8-E4E38CF1A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3622" y="1633905"/>
            <a:ext cx="6488723" cy="1907930"/>
          </a:xfrm>
        </p:spPr>
        <p:txBody>
          <a:bodyPr/>
          <a:lstStyle/>
          <a:p>
            <a:pPr algn="l"/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Indiana Mesonet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6384A-B536-4EA9-A93C-D4F1FE829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3622" y="3722200"/>
            <a:ext cx="6488723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&lt;Presenter Name&gt;</a:t>
            </a:r>
          </a:p>
          <a:p>
            <a:pPr algn="l"/>
            <a:r>
              <a:rPr lang="en-US" dirty="0"/>
              <a:t>&lt;Title&gt;</a:t>
            </a:r>
          </a:p>
          <a:p>
            <a:pPr algn="l"/>
            <a:r>
              <a:rPr lang="en-US" dirty="0"/>
              <a:t>&lt;Organization&gt;</a:t>
            </a:r>
          </a:p>
          <a:p>
            <a:pPr algn="l"/>
            <a:r>
              <a:rPr lang="en-US" dirty="0"/>
              <a:t>&lt;Date&gt;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92D80-3EC9-46BC-B4AB-946273F5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43423" r="40071" b="18908"/>
          <a:stretch/>
        </p:blipFill>
        <p:spPr>
          <a:xfrm rot="5400000">
            <a:off x="593528" y="1543004"/>
            <a:ext cx="4041529" cy="39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66DB-B868-4F50-A2BF-3E317CCD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04249-2A7D-4AFB-83EF-F41EC36A8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5705286" cy="5016135"/>
          </a:xfrm>
        </p:spPr>
        <p:txBody>
          <a:bodyPr/>
          <a:lstStyle/>
          <a:p>
            <a:r>
              <a:rPr lang="en-US" b="1" dirty="0"/>
              <a:t>Advocate</a:t>
            </a:r>
            <a:r>
              <a:rPr lang="en-US" dirty="0"/>
              <a:t> for the expansion of the Indiana Mesonet to enhance environmental monitoring by spreading the word about the benefits of a mesonet.</a:t>
            </a:r>
          </a:p>
          <a:p>
            <a:r>
              <a:rPr lang="en-US" dirty="0"/>
              <a:t>Become a site host for a mesonet station, which will contribute directly to data collection and improve the accuracy of weather predictions and environmental monitoring in your area.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4EED7-7D03-4C6B-9394-60414ACBE18A}"/>
              </a:ext>
            </a:extLst>
          </p:cNvPr>
          <p:cNvSpPr txBox="1"/>
          <p:nvPr/>
        </p:nvSpPr>
        <p:spPr>
          <a:xfrm>
            <a:off x="6418384" y="1132115"/>
            <a:ext cx="5249008" cy="4832092"/>
          </a:xfrm>
          <a:prstGeom prst="rect">
            <a:avLst/>
          </a:prstGeom>
          <a:solidFill>
            <a:srgbClr val="D59F0F"/>
          </a:solidFill>
          <a:ln w="38100">
            <a:solidFill>
              <a:srgbClr val="000F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Ideal Site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Located on relatively flat, open terrain (~1 acre) representative of the surrounding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of obstructions (e.g., bushes, fences, tree rows, or structures) within a distance of at least 10× their height in all directions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pavement, crops, or tree lines within 100 ft (30 m); ideally in natural vegetation or grass.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Soil should be typical of the area and historically undisturbed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situated in a topographic low or high point that may bias temperature or wind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near irrigation systems, ponds, or lakes that could affect humidity or soil moisture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Accessible year-round by vehicle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7591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4D2D-5B2E-49C6-9442-2A647321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8D2F3-58DD-C409-AEB0-9CDD383E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" y="977153"/>
            <a:ext cx="10712824" cy="52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1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93FC3-30B1-42D2-90F4-68F58FF2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pic>
        <p:nvPicPr>
          <p:cNvPr id="5" name="Graphic 4" descr="Internet with solid fill">
            <a:extLst>
              <a:ext uri="{FF2B5EF4-FFF2-40B4-BE49-F238E27FC236}">
                <a16:creationId xmlns:a16="http://schemas.microsoft.com/office/drawing/2014/main" id="{F467D4B5-CF7D-4BB3-8FDF-659E8EC78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2852" y="1995853"/>
            <a:ext cx="2608385" cy="2608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F18B4-C91B-44F5-8D0C-8C4AE54A5CC3}"/>
              </a:ext>
            </a:extLst>
          </p:cNvPr>
          <p:cNvSpPr txBox="1"/>
          <p:nvPr/>
        </p:nvSpPr>
        <p:spPr>
          <a:xfrm>
            <a:off x="1196674" y="4217376"/>
            <a:ext cx="282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indianamesonet.org</a:t>
            </a:r>
          </a:p>
        </p:txBody>
      </p:sp>
      <p:pic>
        <p:nvPicPr>
          <p:cNvPr id="8" name="Graphic 7" descr="Envelope with solid fill">
            <a:extLst>
              <a:ext uri="{FF2B5EF4-FFF2-40B4-BE49-F238E27FC236}">
                <a16:creationId xmlns:a16="http://schemas.microsoft.com/office/drawing/2014/main" id="{FBCB57F5-0D18-4DA5-A394-02A4FC7D6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5630" y="1998198"/>
            <a:ext cx="2606040" cy="2606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FB32E6-5E73-445B-92B8-81893B29DBFE}"/>
              </a:ext>
            </a:extLst>
          </p:cNvPr>
          <p:cNvSpPr txBox="1"/>
          <p:nvPr/>
        </p:nvSpPr>
        <p:spPr>
          <a:xfrm>
            <a:off x="4685630" y="4217376"/>
            <a:ext cx="282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info@indianamesonet.org</a:t>
            </a:r>
          </a:p>
        </p:txBody>
      </p:sp>
      <p:pic>
        <p:nvPicPr>
          <p:cNvPr id="11" name="Graphic 10" descr="Smart Phone with solid fill">
            <a:extLst>
              <a:ext uri="{FF2B5EF4-FFF2-40B4-BE49-F238E27FC236}">
                <a16:creationId xmlns:a16="http://schemas.microsoft.com/office/drawing/2014/main" id="{21F1F101-105D-4226-B33A-3682D4A6F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4001" y="2409090"/>
            <a:ext cx="1781909" cy="178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D71D-D45C-493D-AE78-FA909C2C01D1}"/>
              </a:ext>
            </a:extLst>
          </p:cNvPr>
          <p:cNvSpPr txBox="1"/>
          <p:nvPr/>
        </p:nvSpPr>
        <p:spPr>
          <a:xfrm>
            <a:off x="8174586" y="4234906"/>
            <a:ext cx="282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765-494-8060</a:t>
            </a:r>
          </a:p>
        </p:txBody>
      </p:sp>
    </p:spTree>
    <p:extLst>
      <p:ext uri="{BB962C8B-B14F-4D97-AF65-F5344CB8AC3E}">
        <p14:creationId xmlns:p14="http://schemas.microsoft.com/office/powerpoint/2010/main" val="197042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1CCD-365D-427C-A828-2C1D0644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Mesonet?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28ED5-CA4B-4B65-8816-82F1C81E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6945002" cy="5016135"/>
          </a:xfrm>
        </p:spPr>
        <p:txBody>
          <a:bodyPr/>
          <a:lstStyle/>
          <a:p>
            <a:r>
              <a:rPr lang="en-US" dirty="0"/>
              <a:t>Mesonet</a:t>
            </a:r>
          </a:p>
          <a:p>
            <a:pPr lvl="1"/>
            <a:r>
              <a:rPr lang="en-US" dirty="0"/>
              <a:t>A spatially-dense network of environmental monitoring infrastructure that provides high-quality, frequent weather, long-term water, and soil observations.</a:t>
            </a:r>
          </a:p>
          <a:p>
            <a:pPr lvl="1"/>
            <a:r>
              <a:rPr lang="en-US" dirty="0"/>
              <a:t>Ideally, one or more stations per county.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06084-D542-4728-A90D-659948AB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734" y="1132115"/>
            <a:ext cx="3714373" cy="49524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6BECDE-7826-448C-BB13-CD0B02F7C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2" b="9728"/>
          <a:stretch/>
        </p:blipFill>
        <p:spPr bwMode="auto">
          <a:xfrm>
            <a:off x="1489207" y="3710355"/>
            <a:ext cx="4093907" cy="22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FA1AE-7A51-4AFB-AFF5-B93272B83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31"/>
          <a:stretch/>
        </p:blipFill>
        <p:spPr>
          <a:xfrm>
            <a:off x="7344591" y="3645883"/>
            <a:ext cx="4714603" cy="2502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DE4D5-2662-4567-A90C-28346307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the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106AE-CBBD-4533-AEA4-056E1CFFE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6092148" cy="50161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Weather conditions change rapidly over short temporal and spatial scales, which are best detected by at least one monitoring station per county.</a:t>
            </a:r>
          </a:p>
          <a:p>
            <a:r>
              <a:rPr lang="en-US" dirty="0"/>
              <a:t>Hazardous events can increase vulnerability due to profound impacts on transportation, businesses, and personal safety.</a:t>
            </a:r>
          </a:p>
          <a:p>
            <a:r>
              <a:rPr lang="en-US" dirty="0"/>
              <a:t>Deliver more frequent and localized environmental information to weather forecasters, emergency responders, and communities, empowering them to make informed decisions.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3491A-8EA4-49D1-976E-B8327F285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21666" r="231" b="13335"/>
          <a:stretch/>
        </p:blipFill>
        <p:spPr>
          <a:xfrm>
            <a:off x="7344592" y="984740"/>
            <a:ext cx="4714603" cy="2822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A9B5E-0558-459F-AF08-EC0C890EAFC8}"/>
              </a:ext>
            </a:extLst>
          </p:cNvPr>
          <p:cNvSpPr txBox="1"/>
          <p:nvPr/>
        </p:nvSpPr>
        <p:spPr>
          <a:xfrm>
            <a:off x="9140148" y="3437737"/>
            <a:ext cx="291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Woodburn, IN – August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49AC0-2BF8-4DCA-82C3-FB927F5ED393}"/>
              </a:ext>
            </a:extLst>
          </p:cNvPr>
          <p:cNvSpPr txBox="1"/>
          <p:nvPr/>
        </p:nvSpPr>
        <p:spPr>
          <a:xfrm>
            <a:off x="9283208" y="5778918"/>
            <a:ext cx="278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F5D"/>
                </a:solidFill>
              </a:rPr>
              <a:t>Elnora, IN – June 2008</a:t>
            </a:r>
          </a:p>
        </p:txBody>
      </p:sp>
    </p:spTree>
    <p:extLst>
      <p:ext uri="{BB962C8B-B14F-4D97-AF65-F5344CB8AC3E}">
        <p14:creationId xmlns:p14="http://schemas.microsoft.com/office/powerpoint/2010/main" val="367375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C12D9-06F6-4BB1-A96F-67A8C9FE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Indiana Mesonet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7BE4-80CD-4CBE-914E-FB02C29F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6584517" cy="5016135"/>
          </a:xfrm>
        </p:spPr>
        <p:txBody>
          <a:bodyPr/>
          <a:lstStyle/>
          <a:p>
            <a:r>
              <a:rPr lang="en-US" dirty="0"/>
              <a:t>Mission</a:t>
            </a:r>
          </a:p>
          <a:p>
            <a:pPr lvl="1"/>
            <a:r>
              <a:rPr lang="en-US" dirty="0"/>
              <a:t>Collect and deliver </a:t>
            </a:r>
            <a:r>
              <a:rPr lang="en-US" b="1" i="1" dirty="0">
                <a:solidFill>
                  <a:srgbClr val="D59F0F"/>
                </a:solidFill>
              </a:rPr>
              <a:t>reliable</a:t>
            </a:r>
            <a:r>
              <a:rPr lang="en-US" dirty="0"/>
              <a:t>, </a:t>
            </a:r>
            <a:r>
              <a:rPr lang="en-US" b="1" i="1" dirty="0">
                <a:solidFill>
                  <a:srgbClr val="D59F0F"/>
                </a:solidFill>
              </a:rPr>
              <a:t>high-quality</a:t>
            </a:r>
            <a:r>
              <a:rPr lang="en-US" dirty="0"/>
              <a:t>, local weather, water, and soil information across Indiana to be used for the public good.</a:t>
            </a:r>
          </a:p>
          <a:p>
            <a:pPr lvl="1"/>
            <a:endParaRPr lang="en-US" dirty="0"/>
          </a:p>
          <a:p>
            <a:r>
              <a:rPr lang="en-US" dirty="0"/>
              <a:t>Vision</a:t>
            </a:r>
          </a:p>
          <a:p>
            <a:pPr lvl="1"/>
            <a:r>
              <a:rPr lang="en-US" dirty="0"/>
              <a:t>An </a:t>
            </a:r>
            <a:r>
              <a:rPr lang="en-US" b="1" i="1" dirty="0">
                <a:solidFill>
                  <a:srgbClr val="D59F0F"/>
                </a:solidFill>
              </a:rPr>
              <a:t>accessible</a:t>
            </a:r>
            <a:r>
              <a:rPr lang="en-US" dirty="0"/>
              <a:t> weather, water, and soil observational network across Indiana serving all communities, to </a:t>
            </a:r>
            <a:r>
              <a:rPr lang="en-US" b="1" i="1" dirty="0">
                <a:solidFill>
                  <a:srgbClr val="D59F0F"/>
                </a:solidFill>
              </a:rPr>
              <a:t>enhance</a:t>
            </a:r>
            <a:r>
              <a:rPr lang="en-US" dirty="0"/>
              <a:t> public safety, improve economic and resource management, and </a:t>
            </a:r>
            <a:r>
              <a:rPr lang="en-US" b="1" i="1" dirty="0">
                <a:solidFill>
                  <a:srgbClr val="D59F0F"/>
                </a:solidFill>
              </a:rPr>
              <a:t>meet evolving needs</a:t>
            </a:r>
            <a:r>
              <a:rPr lang="en-US" dirty="0"/>
              <a:t>.</a:t>
            </a:r>
          </a:p>
        </p:txBody>
      </p:sp>
      <p:pic>
        <p:nvPicPr>
          <p:cNvPr id="4" name="Google Shape;57;p1">
            <a:extLst>
              <a:ext uri="{FF2B5EF4-FFF2-40B4-BE49-F238E27FC236}">
                <a16:creationId xmlns:a16="http://schemas.microsoft.com/office/drawing/2014/main" id="{8BE85A80-E4AE-4025-823A-12CD715733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4653" y="1652674"/>
            <a:ext cx="4239116" cy="3552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5132-8122-46B4-856E-71590674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Mesonet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384D9-9B48-4BB9-820A-852A2BCA0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5" y="1132115"/>
            <a:ext cx="6927417" cy="5016135"/>
          </a:xfrm>
        </p:spPr>
        <p:txBody>
          <a:bodyPr/>
          <a:lstStyle/>
          <a:p>
            <a:r>
              <a:rPr lang="en-US" dirty="0"/>
              <a:t>Comprises two networks:</a:t>
            </a:r>
          </a:p>
          <a:p>
            <a:pPr lvl="1"/>
            <a:r>
              <a:rPr lang="en-US" dirty="0"/>
              <a:t>Purdue Mesonet – managed by the Indiana State Climate Office</a:t>
            </a:r>
          </a:p>
          <a:p>
            <a:pPr lvl="1"/>
            <a:r>
              <a:rPr lang="en-US" dirty="0"/>
              <a:t>Indiana Water Balance Network – managed by the Indiana Geological &amp; Water Survey</a:t>
            </a:r>
          </a:p>
          <a:p>
            <a:r>
              <a:rPr lang="en-US" dirty="0"/>
              <a:t>Reflects only about a quarter of Indiana’s 92 counties.</a:t>
            </a:r>
          </a:p>
          <a:p>
            <a:r>
              <a:rPr lang="en-US" dirty="0"/>
              <a:t>Limited funding currently impedes the maintenance and expansion of the Indiana Mesonet and its partnerships.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155E1-EBBE-45C2-9068-80E83083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245" y="1019051"/>
            <a:ext cx="3852586" cy="52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472D-D2D0-4AAA-BD9F-FFC170D4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Specifications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F586C-3753-092A-2581-84CD0655C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52" y="1224455"/>
            <a:ext cx="10120295" cy="46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BD47-34D3-4F16-97DD-05A0DC86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Network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FFE1B1-00EC-4956-BE1F-3AD38E4B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5" y="1132115"/>
            <a:ext cx="5758041" cy="50312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Sustainable funding:</a:t>
            </a:r>
          </a:p>
          <a:p>
            <a:pPr lvl="1"/>
            <a:r>
              <a:rPr lang="en-US" dirty="0"/>
              <a:t>To maintain and expand the Indiana Mesonet. </a:t>
            </a:r>
          </a:p>
          <a:p>
            <a:pPr lvl="1"/>
            <a:r>
              <a:rPr lang="en-US" dirty="0"/>
              <a:t>To ensure reliable access to high-quality environmental monitoring and decision support tools </a:t>
            </a:r>
          </a:p>
          <a:p>
            <a:pPr lvl="1"/>
            <a:r>
              <a:rPr lang="en-US" dirty="0"/>
              <a:t>To serve multiple agencies </a:t>
            </a:r>
          </a:p>
          <a:p>
            <a:pPr lvl="1"/>
            <a:r>
              <a:rPr lang="en-US" dirty="0"/>
              <a:t>Across ALL Indiana counties.</a:t>
            </a:r>
          </a:p>
          <a:p>
            <a:r>
              <a:rPr lang="en-US" dirty="0"/>
              <a:t>Our partnership allows leverage of expertise and resources to sustain a holistic network of quality data.</a:t>
            </a:r>
          </a:p>
          <a:p>
            <a:r>
              <a:rPr lang="en-US"/>
              <a:t>Help support technicians, database managers, and program specialists.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B23C7-E3E4-4E4B-A69D-FEDEA91C0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0" t="7821" r="17674" b="8590"/>
          <a:stretch/>
        </p:blipFill>
        <p:spPr>
          <a:xfrm>
            <a:off x="6708532" y="1582615"/>
            <a:ext cx="4917557" cy="39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472D-D2D0-4AAA-BD9F-FFC170D4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1A48C-D19B-4DC2-92AB-635E7248F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7" y="1132116"/>
            <a:ext cx="5667186" cy="4890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Installation Costs</a:t>
            </a:r>
            <a:endParaRPr lang="en-US" dirty="0"/>
          </a:p>
          <a:p>
            <a:r>
              <a:rPr lang="en-US" dirty="0"/>
              <a:t>Weather Station - $35,000</a:t>
            </a:r>
          </a:p>
          <a:p>
            <a:r>
              <a:rPr lang="en-US" dirty="0"/>
              <a:t>Personnel - $30,000</a:t>
            </a:r>
          </a:p>
          <a:p>
            <a:r>
              <a:rPr lang="en-US" dirty="0"/>
              <a:t>Security Fencing (optional) - $5,000</a:t>
            </a:r>
          </a:p>
          <a:p>
            <a:pPr lvl="2"/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82A91D-6953-4183-9F30-1AD7BED4C3CF}"/>
              </a:ext>
            </a:extLst>
          </p:cNvPr>
          <p:cNvSpPr txBox="1">
            <a:spLocks/>
          </p:cNvSpPr>
          <p:nvPr/>
        </p:nvSpPr>
        <p:spPr>
          <a:xfrm>
            <a:off x="5873263" y="1132116"/>
            <a:ext cx="6185930" cy="489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Network Sustainability</a:t>
            </a:r>
            <a:endParaRPr lang="en-US" sz="2400" dirty="0"/>
          </a:p>
          <a:p>
            <a:r>
              <a:rPr lang="en-US" sz="2400" dirty="0"/>
              <a:t>To maintain an operational network, sustainable funding is essential. The annual costs to support a network of 92 stations (one per county) total approximately $1.05 million, averaging about $11,400 per station, which includes:</a:t>
            </a:r>
          </a:p>
          <a:p>
            <a:r>
              <a:rPr lang="en-US" sz="2400" dirty="0"/>
              <a:t>Personnel - $730,000</a:t>
            </a:r>
          </a:p>
          <a:p>
            <a:r>
              <a:rPr lang="en-US" sz="2400" dirty="0"/>
              <a:t>Sensor Replacement - $150,000</a:t>
            </a:r>
          </a:p>
          <a:p>
            <a:r>
              <a:rPr lang="en-US" sz="2400" dirty="0"/>
              <a:t>Calibrations - $40,000</a:t>
            </a:r>
          </a:p>
          <a:p>
            <a:r>
              <a:rPr lang="en-US" sz="2400" dirty="0"/>
              <a:t>Travel - $70,000</a:t>
            </a:r>
          </a:p>
          <a:p>
            <a:r>
              <a:rPr lang="en-US" sz="2400" dirty="0"/>
              <a:t>General Supplies - $60,000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567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BD47-34D3-4F16-97DD-05A0DC86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18C82906-21CF-4C9D-93D8-675C9B8CA0AC}"/>
              </a:ext>
            </a:extLst>
          </p:cNvPr>
          <p:cNvSpPr/>
          <p:nvPr/>
        </p:nvSpPr>
        <p:spPr>
          <a:xfrm>
            <a:off x="440537" y="1768786"/>
            <a:ext cx="5450310" cy="4131114"/>
          </a:xfrm>
          <a:prstGeom prst="rect">
            <a:avLst/>
          </a:prstGeom>
          <a:solidFill>
            <a:srgbClr val="D7A523"/>
          </a:solidFill>
          <a:ln w="28575" cap="flat" cmpd="sng">
            <a:solidFill>
              <a:srgbClr val="0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6;p1">
            <a:extLst>
              <a:ext uri="{FF2B5EF4-FFF2-40B4-BE49-F238E27FC236}">
                <a16:creationId xmlns:a16="http://schemas.microsoft.com/office/drawing/2014/main" id="{BCF9EB59-8F35-44C6-9E59-E6E97566C2DA}"/>
              </a:ext>
            </a:extLst>
          </p:cNvPr>
          <p:cNvSpPr txBox="1"/>
          <p:nvPr/>
        </p:nvSpPr>
        <p:spPr>
          <a:xfrm>
            <a:off x="1291006" y="3272114"/>
            <a:ext cx="399016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HAZARDS &amp; IMPACTS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protection of life and property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Dense data for forecasts, climate record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analysis of precipitation extremes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7;p1">
            <a:extLst>
              <a:ext uri="{FF2B5EF4-FFF2-40B4-BE49-F238E27FC236}">
                <a16:creationId xmlns:a16="http://schemas.microsoft.com/office/drawing/2014/main" id="{1F6770CB-F2FF-49B3-873F-42E2F39176E8}"/>
              </a:ext>
            </a:extLst>
          </p:cNvPr>
          <p:cNvSpPr txBox="1"/>
          <p:nvPr/>
        </p:nvSpPr>
        <p:spPr>
          <a:xfrm>
            <a:off x="1291006" y="4572121"/>
            <a:ext cx="391103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AGRICULTURAL PRODUCTIVITY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 pesticide application timing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irrigation scheduling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crop and livestock health monitoring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70;p1">
            <a:extLst>
              <a:ext uri="{FF2B5EF4-FFF2-40B4-BE49-F238E27FC236}">
                <a16:creationId xmlns:a16="http://schemas.microsoft.com/office/drawing/2014/main" id="{85DBF5AC-B91C-42F9-AD70-631B3B1CC51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3848" y="230827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;p1">
            <a:extLst>
              <a:ext uri="{FF2B5EF4-FFF2-40B4-BE49-F238E27FC236}">
                <a16:creationId xmlns:a16="http://schemas.microsoft.com/office/drawing/2014/main" id="{A693ADEB-24A4-464B-8A14-BBEAC1C4D3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48" y="360095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2;p1">
            <a:extLst>
              <a:ext uri="{FF2B5EF4-FFF2-40B4-BE49-F238E27FC236}">
                <a16:creationId xmlns:a16="http://schemas.microsoft.com/office/drawing/2014/main" id="{0CE6F406-4CE7-4E49-ACA9-BE24086F4490}"/>
              </a:ext>
            </a:extLst>
          </p:cNvPr>
          <p:cNvSpPr txBox="1"/>
          <p:nvPr/>
        </p:nvSpPr>
        <p:spPr>
          <a:xfrm>
            <a:off x="1291006" y="1947138"/>
            <a:ext cx="391103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PROSPERITY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tools that add economic value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organizational efficiency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for innovation, growth, research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75;p1">
            <a:extLst>
              <a:ext uri="{FF2B5EF4-FFF2-40B4-BE49-F238E27FC236}">
                <a16:creationId xmlns:a16="http://schemas.microsoft.com/office/drawing/2014/main" id="{824757EA-CB7E-4E82-B4B1-023AC5C28C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48" y="489364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4;p1">
            <a:extLst>
              <a:ext uri="{FF2B5EF4-FFF2-40B4-BE49-F238E27FC236}">
                <a16:creationId xmlns:a16="http://schemas.microsoft.com/office/drawing/2014/main" id="{B70A91DA-1B02-4370-B1E6-486CF6161F2D}"/>
              </a:ext>
            </a:extLst>
          </p:cNvPr>
          <p:cNvSpPr/>
          <p:nvPr/>
        </p:nvSpPr>
        <p:spPr>
          <a:xfrm>
            <a:off x="6322377" y="1768786"/>
            <a:ext cx="5450310" cy="4131114"/>
          </a:xfrm>
          <a:prstGeom prst="rect">
            <a:avLst/>
          </a:prstGeom>
          <a:solidFill>
            <a:srgbClr val="D7A523"/>
          </a:solidFill>
          <a:ln w="28575" cap="flat" cmpd="sng">
            <a:solidFill>
              <a:srgbClr val="0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8;p1">
            <a:extLst>
              <a:ext uri="{FF2B5EF4-FFF2-40B4-BE49-F238E27FC236}">
                <a16:creationId xmlns:a16="http://schemas.microsoft.com/office/drawing/2014/main" id="{868E7676-0425-4425-9CE2-15F880DB1340}"/>
              </a:ext>
            </a:extLst>
          </p:cNvPr>
          <p:cNvSpPr txBox="1"/>
          <p:nvPr/>
        </p:nvSpPr>
        <p:spPr>
          <a:xfrm>
            <a:off x="7282717" y="1935690"/>
            <a:ext cx="451140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INFRASTRUCTURAL DEMAND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 water supply monitoring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energy production and distribution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knowledge of road conditions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76;p1">
            <a:extLst>
              <a:ext uri="{FF2B5EF4-FFF2-40B4-BE49-F238E27FC236}">
                <a16:creationId xmlns:a16="http://schemas.microsoft.com/office/drawing/2014/main" id="{702ECCFE-391E-4C52-95EF-0EA5E6FBADB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647" y="230827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9;p1">
            <a:extLst>
              <a:ext uri="{FF2B5EF4-FFF2-40B4-BE49-F238E27FC236}">
                <a16:creationId xmlns:a16="http://schemas.microsoft.com/office/drawing/2014/main" id="{C56A05A5-B712-4D67-B399-3EECAE391907}"/>
              </a:ext>
            </a:extLst>
          </p:cNvPr>
          <p:cNvSpPr txBox="1"/>
          <p:nvPr/>
        </p:nvSpPr>
        <p:spPr>
          <a:xfrm>
            <a:off x="7282717" y="3272114"/>
            <a:ext cx="416419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INVOLVEMENT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education and research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 community planning for extremes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 impact analysis after disasters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77;p1">
            <a:extLst>
              <a:ext uri="{FF2B5EF4-FFF2-40B4-BE49-F238E27FC236}">
                <a16:creationId xmlns:a16="http://schemas.microsoft.com/office/drawing/2014/main" id="{A93657B1-B91F-4253-8731-A9B96FE6F9C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0316" y="360095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73;p1">
            <a:extLst>
              <a:ext uri="{FF2B5EF4-FFF2-40B4-BE49-F238E27FC236}">
                <a16:creationId xmlns:a16="http://schemas.microsoft.com/office/drawing/2014/main" id="{799A4C6F-F86B-4C07-B851-2D58B8FF128F}"/>
              </a:ext>
            </a:extLst>
          </p:cNvPr>
          <p:cNvSpPr txBox="1"/>
          <p:nvPr/>
        </p:nvSpPr>
        <p:spPr>
          <a:xfrm>
            <a:off x="7282717" y="4572120"/>
            <a:ext cx="408506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UBLIC HEALTH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protection from heat illnesses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hazmat planning and response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 food and water s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ecurity</a:t>
            </a: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decisions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78;p1">
            <a:extLst>
              <a:ext uri="{FF2B5EF4-FFF2-40B4-BE49-F238E27FC236}">
                <a16:creationId xmlns:a16="http://schemas.microsoft.com/office/drawing/2014/main" id="{6EC3B9E1-0746-4445-88B5-54A2DA2C99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0316" y="489364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FFE1B1-00EC-4956-BE1F-3AD38E4B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6"/>
            <a:ext cx="11926388" cy="681734"/>
          </a:xfrm>
        </p:spPr>
        <p:txBody>
          <a:bodyPr/>
          <a:lstStyle/>
          <a:p>
            <a:r>
              <a:rPr lang="en-US" dirty="0"/>
              <a:t>Mesonets provide ample benefits. Here are a few examples.</a:t>
            </a:r>
          </a:p>
        </p:txBody>
      </p:sp>
    </p:spTree>
    <p:extLst>
      <p:ext uri="{BB962C8B-B14F-4D97-AF65-F5344CB8AC3E}">
        <p14:creationId xmlns:p14="http://schemas.microsoft.com/office/powerpoint/2010/main" val="61433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f71230-7e68-47c5-b47f-09b615016d69" xsi:nil="true"/>
    <lcf76f155ced4ddcb4097134ff3c332f xmlns="e5259149-5188-4e35-8e56-ebbe00f1f16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0FC579E7E034A88EDF2351891FE79" ma:contentTypeVersion="13" ma:contentTypeDescription="Create a new document." ma:contentTypeScope="" ma:versionID="77de0d21d413b19bd12fe81a50fe54d6">
  <xsd:schema xmlns:xsd="http://www.w3.org/2001/XMLSchema" xmlns:xs="http://www.w3.org/2001/XMLSchema" xmlns:p="http://schemas.microsoft.com/office/2006/metadata/properties" xmlns:ns2="e5259149-5188-4e35-8e56-ebbe00f1f168" xmlns:ns3="8ef71230-7e68-47c5-b47f-09b615016d69" targetNamespace="http://schemas.microsoft.com/office/2006/metadata/properties" ma:root="true" ma:fieldsID="3dd996c2d7eee0f924a3fe1c04698d0e" ns2:_="" ns3:_="">
    <xsd:import namespace="e5259149-5188-4e35-8e56-ebbe00f1f168"/>
    <xsd:import namespace="8ef71230-7e68-47c5-b47f-09b615016d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59149-5188-4e35-8e56-ebbe00f1f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71230-7e68-47c5-b47f-09b615016d6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bb44fab-1608-4667-8c4f-750078b47a1f}" ma:internalName="TaxCatchAll" ma:showField="CatchAllData" ma:web="8ef71230-7e68-47c5-b47f-09b615016d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73362-E7D8-4403-BA51-4703DFF0C59E}">
  <ds:schemaRefs>
    <ds:schemaRef ds:uri="http://purl.org/dc/dcmitype/"/>
    <ds:schemaRef ds:uri="8ef71230-7e68-47c5-b47f-09b615016d69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e5259149-5188-4e35-8e56-ebbe00f1f16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7347360-EB75-4C50-90B6-846360F964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259149-5188-4e35-8e56-ebbe00f1f168"/>
    <ds:schemaRef ds:uri="8ef71230-7e68-47c5-b47f-09b615016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A33BB5-3B59-4DBC-A5FE-DD2B07C028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708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About the Indiana Mesonet</vt:lpstr>
      <vt:lpstr>What is a Mesonet?</vt:lpstr>
      <vt:lpstr>Highlighting the Need</vt:lpstr>
      <vt:lpstr>The Indiana Mesonet</vt:lpstr>
      <vt:lpstr>The Current Mesonet</vt:lpstr>
      <vt:lpstr>Station Specifications</vt:lpstr>
      <vt:lpstr>Expanding the Network</vt:lpstr>
      <vt:lpstr>Costs</vt:lpstr>
      <vt:lpstr>Benefits</vt:lpstr>
      <vt:lpstr>How Can You Help?</vt:lpstr>
      <vt:lpstr>Website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Pearson, Austin M</dc:creator>
  <cp:lastModifiedBy>Austin M Pearson</cp:lastModifiedBy>
  <cp:revision>22</cp:revision>
  <dcterms:created xsi:type="dcterms:W3CDTF">2024-07-24T12:53:38Z</dcterms:created>
  <dcterms:modified xsi:type="dcterms:W3CDTF">2026-01-15T14:31:06Z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0x0101006470FC579E7E034A88EDF2351891FE79</vt:lpwstr>
  </property>
  <property fmtid="{D5CDD505-2E9C-101B-9397-08002B2CF9AE}" pid="3" name="MSIP_Label_4044bd30-2ed7-4c9d-9d12-46200872a97b_Enabled">
    <vt:lpwstr>true</vt:lpwstr>
  </property>
  <property fmtid="{D5CDD505-2E9C-101B-9397-08002B2CF9AE}" pid="4" name="MSIP_Label_4044bd30-2ed7-4c9d-9d12-46200872a97b_SetDate">
    <vt:lpwstr>2024-07-28T21:29:47Z</vt:lpwstr>
  </property>
  <property fmtid="{D5CDD505-2E9C-101B-9397-08002B2CF9AE}" pid="5" name="MSIP_Label_4044bd30-2ed7-4c9d-9d12-46200872a97b_Method">
    <vt:lpwstr>Standard</vt:lpwstr>
  </property>
  <property fmtid="{D5CDD505-2E9C-101B-9397-08002B2CF9AE}" pid="6" name="MSIP_Label_4044bd30-2ed7-4c9d-9d12-46200872a97b_Name">
    <vt:lpwstr>defa4170-0d19-0005-0004-bc88714345d2</vt:lpwstr>
  </property>
  <property fmtid="{D5CDD505-2E9C-101B-9397-08002B2CF9AE}" pid="7" name="MSIP_Label_4044bd30-2ed7-4c9d-9d12-46200872a97b_SiteId">
    <vt:lpwstr>4130bd39-7c53-419c-b1e5-8758d6d63f21</vt:lpwstr>
  </property>
  <property fmtid="{D5CDD505-2E9C-101B-9397-08002B2CF9AE}" pid="8" name="MSIP_Label_4044bd30-2ed7-4c9d-9d12-46200872a97b_ActionId">
    <vt:lpwstr>2ca76691-92cc-403a-a51c-11fa31674a29</vt:lpwstr>
  </property>
  <property fmtid="{D5CDD505-2E9C-101B-9397-08002B2CF9AE}" pid="9" name="MSIP_Label_4044bd30-2ed7-4c9d-9d12-46200872a97b_ContentBits">
    <vt:lpwstr>0</vt:lpwstr>
  </property>
  <property fmtid="{D5CDD505-2E9C-101B-9397-08002B2CF9AE}" pid="10" name="MediaServiceImageTags">
    <vt:lpwstr/>
  </property>
</Properties>
</file>